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6"/>
    <p:sldMasterId id="214748366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y="5143500" cx="9144000"/>
  <p:notesSz cx="6858000" cy="9144000"/>
  <p:embeddedFontLst>
    <p:embeddedFont>
      <p:font typeface="Lato"/>
      <p:regular r:id="rId28"/>
      <p:bold r:id="rId29"/>
      <p:italic r:id="rId30"/>
      <p:boldItalic r:id="rId31"/>
    </p:embeddedFont>
    <p:embeddedFont>
      <p:font typeface="Lato Light"/>
      <p:regular r:id="rId32"/>
      <p:bold r:id="rId33"/>
      <p:italic r:id="rId34"/>
      <p:boldItalic r:id="rId35"/>
    </p:embeddedFont>
    <p:embeddedFont>
      <p:font typeface="Lato Black"/>
      <p:bold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ndrew Count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229319-236B-4B73-AC2B-8A87CE6BE902}">
  <a:tblStyle styleId="{E7229319-236B-4B73-AC2B-8A87CE6BE90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Lato-regular.fntdata"/><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Lato-bold.fntdata"/><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3.xml"/><Relationship Id="rId33" Type="http://schemas.openxmlformats.org/officeDocument/2006/relationships/font" Target="fonts/LatoLight-bold.fntdata"/><Relationship Id="rId10" Type="http://schemas.openxmlformats.org/officeDocument/2006/relationships/slide" Target="slides/slide2.xml"/><Relationship Id="rId32" Type="http://schemas.openxmlformats.org/officeDocument/2006/relationships/font" Target="fonts/LatoLight-regular.fntdata"/><Relationship Id="rId13" Type="http://schemas.openxmlformats.org/officeDocument/2006/relationships/slide" Target="slides/slide5.xml"/><Relationship Id="rId35" Type="http://schemas.openxmlformats.org/officeDocument/2006/relationships/font" Target="fonts/LatoLight-boldItalic.fntdata"/><Relationship Id="rId12" Type="http://schemas.openxmlformats.org/officeDocument/2006/relationships/slide" Target="slides/slide4.xml"/><Relationship Id="rId34" Type="http://schemas.openxmlformats.org/officeDocument/2006/relationships/font" Target="fonts/LatoLight-italic.fntdata"/><Relationship Id="rId15" Type="http://schemas.openxmlformats.org/officeDocument/2006/relationships/slide" Target="slides/slide7.xml"/><Relationship Id="rId37" Type="http://schemas.openxmlformats.org/officeDocument/2006/relationships/font" Target="fonts/LatoBlack-boldItalic.fntdata"/><Relationship Id="rId14" Type="http://schemas.openxmlformats.org/officeDocument/2006/relationships/slide" Target="slides/slide6.xml"/><Relationship Id="rId36" Type="http://schemas.openxmlformats.org/officeDocument/2006/relationships/font" Target="fonts/LatoBlack-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5-28T17:05:30.939">
    <p:pos x="3531" y="617"/>
    <p:text>Not sure what's going on with this section, maybe remove the quote part?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97e88e8c44_3_12:notes"/>
          <p:cNvSpPr txBox="1"/>
          <p:nvPr>
            <p:ph idx="1" type="body"/>
          </p:nvPr>
        </p:nvSpPr>
        <p:spPr>
          <a:xfrm>
            <a:off x="685800" y="4400549"/>
            <a:ext cx="5486400" cy="360045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97e88e8c44_3_12: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a037aead1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a037aead1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Combine S&amp;M</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518f3d908_3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9518f3d908_3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9e3cffb5fb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9e3cffb5fb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9518f3d908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9518f3d908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989a6855c1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989a6855c1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9907e4b355_1_34:notes"/>
          <p:cNvSpPr txBox="1"/>
          <p:nvPr>
            <p:ph idx="1" type="body"/>
          </p:nvPr>
        </p:nvSpPr>
        <p:spPr>
          <a:xfrm>
            <a:off x="685800" y="4400549"/>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9907e4b355_1_34: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9518f3d908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9518f3d908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9518f3d908_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9518f3d908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9da0ba86a1_13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9da0ba86a1_13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a037aead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a037aead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e3cffb5f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e3cffb5f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6723f025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6723f025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cc3b6cb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cc3b6cb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52a35e0c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52a35e0c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e3cffb5fb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e3cffb5fb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e3cffb5fb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9e3cffb5fb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a4b855c1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a4b855c1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da0ba86a1_13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da0ba86a1_13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181818"/>
              </a:buClr>
              <a:buSzPts val="2800"/>
              <a:buNone/>
              <a:defRPr sz="2800">
                <a:solidFill>
                  <a:srgbClr val="181818"/>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Title">
  <p:cSld name="1_Cover Title">
    <p:spTree>
      <p:nvGrpSpPr>
        <p:cNvPr id="52" name="Shape 52"/>
        <p:cNvGrpSpPr/>
        <p:nvPr/>
      </p:nvGrpSpPr>
      <p:grpSpPr>
        <a:xfrm>
          <a:off x="0" y="0"/>
          <a:ext cx="0" cy="0"/>
          <a:chOff x="0" y="0"/>
          <a:chExt cx="0" cy="0"/>
        </a:xfrm>
      </p:grpSpPr>
      <p:sp>
        <p:nvSpPr>
          <p:cNvPr id="53" name="Google Shape;53;p14"/>
          <p:cNvSpPr txBox="1"/>
          <p:nvPr>
            <p:ph type="title"/>
          </p:nvPr>
        </p:nvSpPr>
        <p:spPr>
          <a:xfrm>
            <a:off x="1820206" y="1253002"/>
            <a:ext cx="5496713" cy="1318747"/>
          </a:xfrm>
          <a:prstGeom prst="rect">
            <a:avLst/>
          </a:prstGeom>
          <a:noFill/>
          <a:ln>
            <a:noFill/>
          </a:ln>
        </p:spPr>
        <p:txBody>
          <a:bodyPr anchorCtr="0" anchor="b" bIns="34275" lIns="68575" spcFirstLastPara="1" rIns="68575" wrap="square" tIns="34275">
            <a:noAutofit/>
          </a:bodyPr>
          <a:lstStyle>
            <a:lvl1pPr lvl="0" marR="0" rtl="0" algn="ctr">
              <a:lnSpc>
                <a:spcPct val="120000"/>
              </a:lnSpc>
              <a:spcBef>
                <a:spcPts val="0"/>
              </a:spcBef>
              <a:spcAft>
                <a:spcPts val="0"/>
              </a:spcAft>
              <a:buClr>
                <a:srgbClr val="333333"/>
              </a:buClr>
              <a:buSzPts val="3600"/>
              <a:buFont typeface="Lato"/>
              <a:buNone/>
              <a:defRPr b="0" i="0" sz="3600" u="none" cap="none" strike="noStrike">
                <a:solidFill>
                  <a:srgbClr val="333333"/>
                </a:solidFill>
                <a:latin typeface="Lato"/>
                <a:ea typeface="Lato"/>
                <a:cs typeface="Lato"/>
                <a:sym typeface="Lato"/>
              </a:defRPr>
            </a:lvl1pPr>
            <a:lvl2pPr lvl="1">
              <a:spcBef>
                <a:spcPts val="0"/>
              </a:spcBef>
              <a:spcAft>
                <a:spcPts val="0"/>
              </a:spcAft>
              <a:buClr>
                <a:srgbClr val="333333"/>
              </a:buClr>
              <a:buSzPts val="1100"/>
              <a:buNone/>
              <a:defRPr sz="1400">
                <a:solidFill>
                  <a:srgbClr val="333333"/>
                </a:solidFill>
              </a:defRPr>
            </a:lvl2pPr>
            <a:lvl3pPr lvl="2">
              <a:spcBef>
                <a:spcPts val="0"/>
              </a:spcBef>
              <a:spcAft>
                <a:spcPts val="0"/>
              </a:spcAft>
              <a:buClr>
                <a:srgbClr val="333333"/>
              </a:buClr>
              <a:buSzPts val="1100"/>
              <a:buNone/>
              <a:defRPr sz="1400">
                <a:solidFill>
                  <a:srgbClr val="333333"/>
                </a:solidFill>
              </a:defRPr>
            </a:lvl3pPr>
            <a:lvl4pPr lvl="3">
              <a:spcBef>
                <a:spcPts val="0"/>
              </a:spcBef>
              <a:spcAft>
                <a:spcPts val="0"/>
              </a:spcAft>
              <a:buClr>
                <a:srgbClr val="333333"/>
              </a:buClr>
              <a:buSzPts val="1100"/>
              <a:buNone/>
              <a:defRPr sz="1400">
                <a:solidFill>
                  <a:srgbClr val="333333"/>
                </a:solidFill>
              </a:defRPr>
            </a:lvl4pPr>
            <a:lvl5pPr lvl="4">
              <a:spcBef>
                <a:spcPts val="0"/>
              </a:spcBef>
              <a:spcAft>
                <a:spcPts val="0"/>
              </a:spcAft>
              <a:buClr>
                <a:srgbClr val="333333"/>
              </a:buClr>
              <a:buSzPts val="1100"/>
              <a:buNone/>
              <a:defRPr sz="1400">
                <a:solidFill>
                  <a:srgbClr val="333333"/>
                </a:solidFill>
              </a:defRPr>
            </a:lvl5pPr>
            <a:lvl6pPr lvl="5">
              <a:spcBef>
                <a:spcPts val="0"/>
              </a:spcBef>
              <a:spcAft>
                <a:spcPts val="0"/>
              </a:spcAft>
              <a:buClr>
                <a:srgbClr val="333333"/>
              </a:buClr>
              <a:buSzPts val="1100"/>
              <a:buNone/>
              <a:defRPr sz="1400">
                <a:solidFill>
                  <a:srgbClr val="333333"/>
                </a:solidFill>
              </a:defRPr>
            </a:lvl6pPr>
            <a:lvl7pPr lvl="6">
              <a:spcBef>
                <a:spcPts val="0"/>
              </a:spcBef>
              <a:spcAft>
                <a:spcPts val="0"/>
              </a:spcAft>
              <a:buClr>
                <a:srgbClr val="333333"/>
              </a:buClr>
              <a:buSzPts val="1100"/>
              <a:buNone/>
              <a:defRPr sz="1400">
                <a:solidFill>
                  <a:srgbClr val="333333"/>
                </a:solidFill>
              </a:defRPr>
            </a:lvl7pPr>
            <a:lvl8pPr lvl="7">
              <a:spcBef>
                <a:spcPts val="0"/>
              </a:spcBef>
              <a:spcAft>
                <a:spcPts val="0"/>
              </a:spcAft>
              <a:buClr>
                <a:srgbClr val="333333"/>
              </a:buClr>
              <a:buSzPts val="1100"/>
              <a:buNone/>
              <a:defRPr sz="1400">
                <a:solidFill>
                  <a:srgbClr val="333333"/>
                </a:solidFill>
              </a:defRPr>
            </a:lvl8pPr>
            <a:lvl9pPr lvl="8">
              <a:spcBef>
                <a:spcPts val="0"/>
              </a:spcBef>
              <a:spcAft>
                <a:spcPts val="0"/>
              </a:spcAft>
              <a:buClr>
                <a:srgbClr val="333333"/>
              </a:buClr>
              <a:buSzPts val="1100"/>
              <a:buNone/>
              <a:defRPr sz="1400">
                <a:solidFill>
                  <a:srgbClr val="333333"/>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End Slide Title">
  <p:cSld name="3_End Slide Title">
    <p:spTree>
      <p:nvGrpSpPr>
        <p:cNvPr id="54" name="Shape 54"/>
        <p:cNvGrpSpPr/>
        <p:nvPr/>
      </p:nvGrpSpPr>
      <p:grpSpPr>
        <a:xfrm>
          <a:off x="0" y="0"/>
          <a:ext cx="0" cy="0"/>
          <a:chOff x="0" y="0"/>
          <a:chExt cx="0" cy="0"/>
        </a:xfrm>
      </p:grpSpPr>
      <p:sp>
        <p:nvSpPr>
          <p:cNvPr id="55" name="Google Shape;55;p15"/>
          <p:cNvSpPr txBox="1"/>
          <p:nvPr>
            <p:ph type="title"/>
          </p:nvPr>
        </p:nvSpPr>
        <p:spPr>
          <a:xfrm>
            <a:off x="1820206" y="1644889"/>
            <a:ext cx="5496713" cy="926861"/>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rgbClr val="333333"/>
              </a:buClr>
              <a:buSzPts val="2700"/>
              <a:buFont typeface="Lato"/>
              <a:buNone/>
              <a:defRPr b="0" i="0" sz="2700" u="none" cap="none" strike="noStrike">
                <a:solidFill>
                  <a:srgbClr val="333333"/>
                </a:solidFill>
                <a:latin typeface="Lato"/>
                <a:ea typeface="Lato"/>
                <a:cs typeface="Lato"/>
                <a:sym typeface="Lato"/>
              </a:defRPr>
            </a:lvl1pPr>
            <a:lvl2pPr lvl="1">
              <a:spcBef>
                <a:spcPts val="0"/>
              </a:spcBef>
              <a:spcAft>
                <a:spcPts val="0"/>
              </a:spcAft>
              <a:buClr>
                <a:srgbClr val="333333"/>
              </a:buClr>
              <a:buSzPts val="1100"/>
              <a:buNone/>
              <a:defRPr sz="1400">
                <a:solidFill>
                  <a:srgbClr val="333333"/>
                </a:solidFill>
              </a:defRPr>
            </a:lvl2pPr>
            <a:lvl3pPr lvl="2">
              <a:spcBef>
                <a:spcPts val="0"/>
              </a:spcBef>
              <a:spcAft>
                <a:spcPts val="0"/>
              </a:spcAft>
              <a:buClr>
                <a:srgbClr val="333333"/>
              </a:buClr>
              <a:buSzPts val="1100"/>
              <a:buNone/>
              <a:defRPr sz="1400">
                <a:solidFill>
                  <a:srgbClr val="333333"/>
                </a:solidFill>
              </a:defRPr>
            </a:lvl3pPr>
            <a:lvl4pPr lvl="3">
              <a:spcBef>
                <a:spcPts val="0"/>
              </a:spcBef>
              <a:spcAft>
                <a:spcPts val="0"/>
              </a:spcAft>
              <a:buClr>
                <a:srgbClr val="333333"/>
              </a:buClr>
              <a:buSzPts val="1100"/>
              <a:buNone/>
              <a:defRPr sz="1400">
                <a:solidFill>
                  <a:srgbClr val="333333"/>
                </a:solidFill>
              </a:defRPr>
            </a:lvl4pPr>
            <a:lvl5pPr lvl="4">
              <a:spcBef>
                <a:spcPts val="0"/>
              </a:spcBef>
              <a:spcAft>
                <a:spcPts val="0"/>
              </a:spcAft>
              <a:buClr>
                <a:srgbClr val="333333"/>
              </a:buClr>
              <a:buSzPts val="1100"/>
              <a:buNone/>
              <a:defRPr sz="1400">
                <a:solidFill>
                  <a:srgbClr val="333333"/>
                </a:solidFill>
              </a:defRPr>
            </a:lvl5pPr>
            <a:lvl6pPr lvl="5">
              <a:spcBef>
                <a:spcPts val="0"/>
              </a:spcBef>
              <a:spcAft>
                <a:spcPts val="0"/>
              </a:spcAft>
              <a:buClr>
                <a:srgbClr val="333333"/>
              </a:buClr>
              <a:buSzPts val="1100"/>
              <a:buNone/>
              <a:defRPr sz="1400">
                <a:solidFill>
                  <a:srgbClr val="333333"/>
                </a:solidFill>
              </a:defRPr>
            </a:lvl6pPr>
            <a:lvl7pPr lvl="6">
              <a:spcBef>
                <a:spcPts val="0"/>
              </a:spcBef>
              <a:spcAft>
                <a:spcPts val="0"/>
              </a:spcAft>
              <a:buClr>
                <a:srgbClr val="333333"/>
              </a:buClr>
              <a:buSzPts val="1100"/>
              <a:buNone/>
              <a:defRPr sz="1400">
                <a:solidFill>
                  <a:srgbClr val="333333"/>
                </a:solidFill>
              </a:defRPr>
            </a:lvl7pPr>
            <a:lvl8pPr lvl="7">
              <a:spcBef>
                <a:spcPts val="0"/>
              </a:spcBef>
              <a:spcAft>
                <a:spcPts val="0"/>
              </a:spcAft>
              <a:buClr>
                <a:srgbClr val="333333"/>
              </a:buClr>
              <a:buSzPts val="1100"/>
              <a:buNone/>
              <a:defRPr sz="1400">
                <a:solidFill>
                  <a:srgbClr val="333333"/>
                </a:solidFill>
              </a:defRPr>
            </a:lvl8pPr>
            <a:lvl9pPr lvl="8">
              <a:spcBef>
                <a:spcPts val="0"/>
              </a:spcBef>
              <a:spcAft>
                <a:spcPts val="0"/>
              </a:spcAft>
              <a:buClr>
                <a:srgbClr val="333333"/>
              </a:buClr>
              <a:buSzPts val="1100"/>
              <a:buNone/>
              <a:defRPr sz="1400">
                <a:solidFill>
                  <a:srgbClr val="333333"/>
                </a:solidFill>
              </a:defRPr>
            </a:lvl9pPr>
          </a:lstStyle>
          <a:p/>
        </p:txBody>
      </p:sp>
      <p:sp>
        <p:nvSpPr>
          <p:cNvPr id="56" name="Google Shape;56;p15"/>
          <p:cNvSpPr/>
          <p:nvPr/>
        </p:nvSpPr>
        <p:spPr>
          <a:xfrm>
            <a:off x="3487375" y="0"/>
            <a:ext cx="2162400" cy="295200"/>
          </a:xfrm>
          <a:prstGeom prst="rect">
            <a:avLst/>
          </a:prstGeom>
          <a:solidFill>
            <a:srgbClr val="529E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 Title w/ Background">
  <p:cSld name="2_Cover Title w/ Background">
    <p:spTree>
      <p:nvGrpSpPr>
        <p:cNvPr id="57" name="Shape 57"/>
        <p:cNvGrpSpPr/>
        <p:nvPr/>
      </p:nvGrpSpPr>
      <p:grpSpPr>
        <a:xfrm>
          <a:off x="0" y="0"/>
          <a:ext cx="0" cy="0"/>
          <a:chOff x="0" y="0"/>
          <a:chExt cx="0" cy="0"/>
        </a:xfrm>
      </p:grpSpPr>
      <p:sp>
        <p:nvSpPr>
          <p:cNvPr id="58" name="Google Shape;58;p16"/>
          <p:cNvSpPr/>
          <p:nvPr>
            <p:ph idx="2" type="pic"/>
          </p:nvPr>
        </p:nvSpPr>
        <p:spPr>
          <a:xfrm>
            <a:off x="0" y="0"/>
            <a:ext cx="9144000" cy="4697016"/>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333333"/>
              </a:buClr>
              <a:buSzPts val="1100"/>
              <a:buFont typeface="Arial"/>
              <a:buNone/>
              <a:defRPr b="0" i="0" sz="1100" u="none" cap="none" strike="noStrike">
                <a:solidFill>
                  <a:srgbClr val="333333"/>
                </a:solidFill>
                <a:latin typeface="Lato Light"/>
                <a:ea typeface="Lato Light"/>
                <a:cs typeface="Lato Light"/>
                <a:sym typeface="Lato Light"/>
              </a:defRPr>
            </a:lvl1pPr>
            <a:lvl2pPr lvl="1" marR="0" rtl="0" algn="l">
              <a:lnSpc>
                <a:spcPct val="90000"/>
              </a:lnSpc>
              <a:spcBef>
                <a:spcPts val="400"/>
              </a:spcBef>
              <a:spcAft>
                <a:spcPts val="0"/>
              </a:spcAft>
              <a:buClr>
                <a:srgbClr val="333333"/>
              </a:buClr>
              <a:buSzPts val="1800"/>
              <a:buFont typeface="Arial"/>
              <a:buChar char="•"/>
              <a:defRPr b="0" i="0" sz="1800" u="none" cap="none" strike="noStrike">
                <a:solidFill>
                  <a:srgbClr val="333333"/>
                </a:solidFill>
                <a:latin typeface="Calibri"/>
                <a:ea typeface="Calibri"/>
                <a:cs typeface="Calibri"/>
                <a:sym typeface="Calibri"/>
              </a:defRPr>
            </a:lvl2pPr>
            <a:lvl3pPr lvl="2" marR="0" rtl="0" algn="l">
              <a:lnSpc>
                <a:spcPct val="90000"/>
              </a:lnSpc>
              <a:spcBef>
                <a:spcPts val="400"/>
              </a:spcBef>
              <a:spcAft>
                <a:spcPts val="0"/>
              </a:spcAft>
              <a:buClr>
                <a:srgbClr val="333333"/>
              </a:buClr>
              <a:buSzPts val="1500"/>
              <a:buFont typeface="Arial"/>
              <a:buChar char="•"/>
              <a:defRPr b="0" i="0" sz="1500" u="none" cap="none" strike="noStrike">
                <a:solidFill>
                  <a:srgbClr val="333333"/>
                </a:solidFill>
                <a:latin typeface="Calibri"/>
                <a:ea typeface="Calibri"/>
                <a:cs typeface="Calibri"/>
                <a:sym typeface="Calibri"/>
              </a:defRPr>
            </a:lvl3pPr>
            <a:lvl4pPr lvl="3"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4pPr>
            <a:lvl5pPr lvl="4"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5pPr>
            <a:lvl6pPr lvl="5"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6pPr>
            <a:lvl7pPr lvl="6"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7pPr>
            <a:lvl8pPr lvl="7"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8pPr>
            <a:lvl9pPr lvl="8"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9pPr>
          </a:lstStyle>
          <a:p/>
        </p:txBody>
      </p:sp>
      <p:sp>
        <p:nvSpPr>
          <p:cNvPr id="59" name="Google Shape;59;p16"/>
          <p:cNvSpPr txBox="1"/>
          <p:nvPr>
            <p:ph type="title"/>
          </p:nvPr>
        </p:nvSpPr>
        <p:spPr>
          <a:xfrm>
            <a:off x="1820206" y="1253002"/>
            <a:ext cx="5496713" cy="1318747"/>
          </a:xfrm>
          <a:prstGeom prst="rect">
            <a:avLst/>
          </a:prstGeom>
          <a:noFill/>
          <a:ln>
            <a:noFill/>
          </a:ln>
        </p:spPr>
        <p:txBody>
          <a:bodyPr anchorCtr="0" anchor="b" bIns="34275" lIns="68575" spcFirstLastPara="1" rIns="68575" wrap="square" tIns="34275">
            <a:noAutofit/>
          </a:bodyPr>
          <a:lstStyle>
            <a:lvl1pPr lvl="0" marR="0" rtl="0" algn="ctr">
              <a:lnSpc>
                <a:spcPct val="120000"/>
              </a:lnSpc>
              <a:spcBef>
                <a:spcPts val="0"/>
              </a:spcBef>
              <a:spcAft>
                <a:spcPts val="0"/>
              </a:spcAft>
              <a:buClr>
                <a:srgbClr val="333333"/>
              </a:buClr>
              <a:buSzPts val="3600"/>
              <a:buFont typeface="Lato"/>
              <a:buNone/>
              <a:defRPr b="0" i="0" sz="3600" u="none" cap="none" strike="noStrike">
                <a:solidFill>
                  <a:srgbClr val="333333"/>
                </a:solidFill>
                <a:latin typeface="Lato"/>
                <a:ea typeface="Lato"/>
                <a:cs typeface="Lato"/>
                <a:sym typeface="Lato"/>
              </a:defRPr>
            </a:lvl1pPr>
            <a:lvl2pPr lvl="1">
              <a:spcBef>
                <a:spcPts val="0"/>
              </a:spcBef>
              <a:spcAft>
                <a:spcPts val="0"/>
              </a:spcAft>
              <a:buClr>
                <a:srgbClr val="333333"/>
              </a:buClr>
              <a:buSzPts val="1100"/>
              <a:buNone/>
              <a:defRPr sz="1400">
                <a:solidFill>
                  <a:srgbClr val="333333"/>
                </a:solidFill>
              </a:defRPr>
            </a:lvl2pPr>
            <a:lvl3pPr lvl="2">
              <a:spcBef>
                <a:spcPts val="0"/>
              </a:spcBef>
              <a:spcAft>
                <a:spcPts val="0"/>
              </a:spcAft>
              <a:buClr>
                <a:srgbClr val="333333"/>
              </a:buClr>
              <a:buSzPts val="1100"/>
              <a:buNone/>
              <a:defRPr sz="1400">
                <a:solidFill>
                  <a:srgbClr val="333333"/>
                </a:solidFill>
              </a:defRPr>
            </a:lvl3pPr>
            <a:lvl4pPr lvl="3">
              <a:spcBef>
                <a:spcPts val="0"/>
              </a:spcBef>
              <a:spcAft>
                <a:spcPts val="0"/>
              </a:spcAft>
              <a:buClr>
                <a:srgbClr val="333333"/>
              </a:buClr>
              <a:buSzPts val="1100"/>
              <a:buNone/>
              <a:defRPr sz="1400">
                <a:solidFill>
                  <a:srgbClr val="333333"/>
                </a:solidFill>
              </a:defRPr>
            </a:lvl4pPr>
            <a:lvl5pPr lvl="4">
              <a:spcBef>
                <a:spcPts val="0"/>
              </a:spcBef>
              <a:spcAft>
                <a:spcPts val="0"/>
              </a:spcAft>
              <a:buClr>
                <a:srgbClr val="333333"/>
              </a:buClr>
              <a:buSzPts val="1100"/>
              <a:buNone/>
              <a:defRPr sz="1400">
                <a:solidFill>
                  <a:srgbClr val="333333"/>
                </a:solidFill>
              </a:defRPr>
            </a:lvl5pPr>
            <a:lvl6pPr lvl="5">
              <a:spcBef>
                <a:spcPts val="0"/>
              </a:spcBef>
              <a:spcAft>
                <a:spcPts val="0"/>
              </a:spcAft>
              <a:buClr>
                <a:srgbClr val="333333"/>
              </a:buClr>
              <a:buSzPts val="1100"/>
              <a:buNone/>
              <a:defRPr sz="1400">
                <a:solidFill>
                  <a:srgbClr val="333333"/>
                </a:solidFill>
              </a:defRPr>
            </a:lvl6pPr>
            <a:lvl7pPr lvl="6">
              <a:spcBef>
                <a:spcPts val="0"/>
              </a:spcBef>
              <a:spcAft>
                <a:spcPts val="0"/>
              </a:spcAft>
              <a:buClr>
                <a:srgbClr val="333333"/>
              </a:buClr>
              <a:buSzPts val="1100"/>
              <a:buNone/>
              <a:defRPr sz="1400">
                <a:solidFill>
                  <a:srgbClr val="333333"/>
                </a:solidFill>
              </a:defRPr>
            </a:lvl7pPr>
            <a:lvl8pPr lvl="7">
              <a:spcBef>
                <a:spcPts val="0"/>
              </a:spcBef>
              <a:spcAft>
                <a:spcPts val="0"/>
              </a:spcAft>
              <a:buClr>
                <a:srgbClr val="333333"/>
              </a:buClr>
              <a:buSzPts val="1100"/>
              <a:buNone/>
              <a:defRPr sz="1400">
                <a:solidFill>
                  <a:srgbClr val="333333"/>
                </a:solidFill>
              </a:defRPr>
            </a:lvl8pPr>
            <a:lvl9pPr lvl="8">
              <a:spcBef>
                <a:spcPts val="0"/>
              </a:spcBef>
              <a:spcAft>
                <a:spcPts val="0"/>
              </a:spcAft>
              <a:buClr>
                <a:srgbClr val="333333"/>
              </a:buClr>
              <a:buSzPts val="1100"/>
              <a:buNone/>
              <a:defRPr sz="1400">
                <a:solidFill>
                  <a:srgbClr val="333333"/>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FFFFF"/>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Clr>
                <a:srgbClr val="2C4368"/>
              </a:buClr>
              <a:buSzPts val="2800"/>
              <a:buNone/>
              <a:defRPr>
                <a:solidFill>
                  <a:srgbClr val="2C4368"/>
                </a:solidFill>
              </a:defRPr>
            </a:lvl2pPr>
            <a:lvl3pPr lvl="2">
              <a:spcBef>
                <a:spcPts val="0"/>
              </a:spcBef>
              <a:spcAft>
                <a:spcPts val="0"/>
              </a:spcAft>
              <a:buClr>
                <a:srgbClr val="2C4368"/>
              </a:buClr>
              <a:buSzPts val="2800"/>
              <a:buNone/>
              <a:defRPr>
                <a:solidFill>
                  <a:srgbClr val="2C4368"/>
                </a:solidFill>
              </a:defRPr>
            </a:lvl3pPr>
            <a:lvl4pPr lvl="3">
              <a:spcBef>
                <a:spcPts val="0"/>
              </a:spcBef>
              <a:spcAft>
                <a:spcPts val="0"/>
              </a:spcAft>
              <a:buClr>
                <a:srgbClr val="2C4368"/>
              </a:buClr>
              <a:buSzPts val="2800"/>
              <a:buNone/>
              <a:defRPr>
                <a:solidFill>
                  <a:srgbClr val="2C4368"/>
                </a:solidFill>
              </a:defRPr>
            </a:lvl4pPr>
            <a:lvl5pPr lvl="4">
              <a:spcBef>
                <a:spcPts val="0"/>
              </a:spcBef>
              <a:spcAft>
                <a:spcPts val="0"/>
              </a:spcAft>
              <a:buClr>
                <a:srgbClr val="2C4368"/>
              </a:buClr>
              <a:buSzPts val="2800"/>
              <a:buNone/>
              <a:defRPr>
                <a:solidFill>
                  <a:srgbClr val="2C4368"/>
                </a:solidFill>
              </a:defRPr>
            </a:lvl5pPr>
            <a:lvl6pPr lvl="5">
              <a:spcBef>
                <a:spcPts val="0"/>
              </a:spcBef>
              <a:spcAft>
                <a:spcPts val="0"/>
              </a:spcAft>
              <a:buClr>
                <a:srgbClr val="2C4368"/>
              </a:buClr>
              <a:buSzPts val="2800"/>
              <a:buNone/>
              <a:defRPr>
                <a:solidFill>
                  <a:srgbClr val="2C4368"/>
                </a:solidFill>
              </a:defRPr>
            </a:lvl6pPr>
            <a:lvl7pPr lvl="6">
              <a:spcBef>
                <a:spcPts val="0"/>
              </a:spcBef>
              <a:spcAft>
                <a:spcPts val="0"/>
              </a:spcAft>
              <a:buClr>
                <a:srgbClr val="2C4368"/>
              </a:buClr>
              <a:buSzPts val="2800"/>
              <a:buNone/>
              <a:defRPr>
                <a:solidFill>
                  <a:srgbClr val="2C4368"/>
                </a:solidFill>
              </a:defRPr>
            </a:lvl7pPr>
            <a:lvl8pPr lvl="7">
              <a:spcBef>
                <a:spcPts val="0"/>
              </a:spcBef>
              <a:spcAft>
                <a:spcPts val="0"/>
              </a:spcAft>
              <a:buClr>
                <a:srgbClr val="2C4368"/>
              </a:buClr>
              <a:buSzPts val="2800"/>
              <a:buNone/>
              <a:defRPr>
                <a:solidFill>
                  <a:srgbClr val="2C4368"/>
                </a:solidFill>
              </a:defRPr>
            </a:lvl8pPr>
            <a:lvl9pPr lvl="8">
              <a:spcBef>
                <a:spcPts val="0"/>
              </a:spcBef>
              <a:spcAft>
                <a:spcPts val="0"/>
              </a:spcAft>
              <a:buClr>
                <a:srgbClr val="2C4368"/>
              </a:buClr>
              <a:buSzPts val="2800"/>
              <a:buNone/>
              <a:defRPr>
                <a:solidFill>
                  <a:srgbClr val="2C4368"/>
                </a:solidFill>
              </a:defRPr>
            </a:lvl9pPr>
          </a:lstStyle>
          <a:p/>
        </p:txBody>
      </p:sp>
      <p:sp>
        <p:nvSpPr>
          <p:cNvPr id="19" name="Google Shape;19;p4"/>
          <p:cNvSpPr txBox="1"/>
          <p:nvPr>
            <p:ph idx="1" type="body"/>
          </p:nvPr>
        </p:nvSpPr>
        <p:spPr>
          <a:xfrm>
            <a:off x="311700" y="9238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333333"/>
              </a:buClr>
              <a:buSzPts val="1800"/>
              <a:buFont typeface="Lato Light"/>
              <a:buChar char="●"/>
              <a:defRPr>
                <a:solidFill>
                  <a:srgbClr val="333333"/>
                </a:solidFill>
                <a:latin typeface="Lato Light"/>
                <a:ea typeface="Lato Light"/>
                <a:cs typeface="Lato Light"/>
                <a:sym typeface="Lato Light"/>
              </a:defRPr>
            </a:lvl1pPr>
            <a:lvl2pPr indent="-317500" lvl="1" marL="9144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2pPr>
            <a:lvl3pPr indent="-317500" lvl="2" marL="13716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3pPr>
            <a:lvl4pPr indent="-317500" lvl="3" marL="18288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4pPr>
            <a:lvl5pPr indent="-317500" lvl="4" marL="22860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5pPr>
            <a:lvl6pPr indent="-317500" lvl="5" marL="27432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6pPr>
            <a:lvl7pPr indent="-317500" lvl="6" marL="32004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7pPr>
            <a:lvl8pPr indent="-317500" lvl="7" marL="36576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8pPr>
            <a:lvl9pPr indent="-317500" lvl="8" marL="4114800">
              <a:spcBef>
                <a:spcPts val="1600"/>
              </a:spcBef>
              <a:spcAft>
                <a:spcPts val="1600"/>
              </a:spcAft>
              <a:buClr>
                <a:srgbClr val="333333"/>
              </a:buClr>
              <a:buSzPts val="1400"/>
              <a:buFont typeface="Lato Light"/>
              <a:buChar char="■"/>
              <a:defRPr>
                <a:solidFill>
                  <a:srgbClr val="333333"/>
                </a:solidFill>
                <a:latin typeface="Lato Light"/>
                <a:ea typeface="Lato Light"/>
                <a:cs typeface="Lato Light"/>
                <a:sym typeface="Lato Light"/>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5717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Clr>
                <a:srgbClr val="181818"/>
              </a:buClr>
              <a:buSzPts val="2800"/>
              <a:buNone/>
              <a:defRPr>
                <a:solidFill>
                  <a:srgbClr val="181818"/>
                </a:solidFill>
              </a:defRPr>
            </a:lvl2pPr>
            <a:lvl3pPr lvl="2">
              <a:spcBef>
                <a:spcPts val="0"/>
              </a:spcBef>
              <a:spcAft>
                <a:spcPts val="0"/>
              </a:spcAft>
              <a:buClr>
                <a:srgbClr val="181818"/>
              </a:buClr>
              <a:buSzPts val="2800"/>
              <a:buNone/>
              <a:defRPr>
                <a:solidFill>
                  <a:srgbClr val="181818"/>
                </a:solidFill>
              </a:defRPr>
            </a:lvl3pPr>
            <a:lvl4pPr lvl="3">
              <a:spcBef>
                <a:spcPts val="0"/>
              </a:spcBef>
              <a:spcAft>
                <a:spcPts val="0"/>
              </a:spcAft>
              <a:buClr>
                <a:srgbClr val="181818"/>
              </a:buClr>
              <a:buSzPts val="2800"/>
              <a:buNone/>
              <a:defRPr>
                <a:solidFill>
                  <a:srgbClr val="181818"/>
                </a:solidFill>
              </a:defRPr>
            </a:lvl4pPr>
            <a:lvl5pPr lvl="4">
              <a:spcBef>
                <a:spcPts val="0"/>
              </a:spcBef>
              <a:spcAft>
                <a:spcPts val="0"/>
              </a:spcAft>
              <a:buClr>
                <a:srgbClr val="181818"/>
              </a:buClr>
              <a:buSzPts val="2800"/>
              <a:buNone/>
              <a:defRPr>
                <a:solidFill>
                  <a:srgbClr val="181818"/>
                </a:solidFill>
              </a:defRPr>
            </a:lvl5pPr>
            <a:lvl6pPr lvl="5">
              <a:spcBef>
                <a:spcPts val="0"/>
              </a:spcBef>
              <a:spcAft>
                <a:spcPts val="0"/>
              </a:spcAft>
              <a:buClr>
                <a:srgbClr val="181818"/>
              </a:buClr>
              <a:buSzPts val="2800"/>
              <a:buNone/>
              <a:defRPr>
                <a:solidFill>
                  <a:srgbClr val="181818"/>
                </a:solidFill>
              </a:defRPr>
            </a:lvl6pPr>
            <a:lvl7pPr lvl="6">
              <a:spcBef>
                <a:spcPts val="0"/>
              </a:spcBef>
              <a:spcAft>
                <a:spcPts val="0"/>
              </a:spcAft>
              <a:buClr>
                <a:srgbClr val="181818"/>
              </a:buClr>
              <a:buSzPts val="2800"/>
              <a:buNone/>
              <a:defRPr>
                <a:solidFill>
                  <a:srgbClr val="181818"/>
                </a:solidFill>
              </a:defRPr>
            </a:lvl7pPr>
            <a:lvl8pPr lvl="7">
              <a:spcBef>
                <a:spcPts val="0"/>
              </a:spcBef>
              <a:spcAft>
                <a:spcPts val="0"/>
              </a:spcAft>
              <a:buClr>
                <a:srgbClr val="181818"/>
              </a:buClr>
              <a:buSzPts val="2800"/>
              <a:buNone/>
              <a:defRPr>
                <a:solidFill>
                  <a:srgbClr val="181818"/>
                </a:solidFill>
              </a:defRPr>
            </a:lvl8pPr>
            <a:lvl9pPr lvl="8">
              <a:spcBef>
                <a:spcPts val="0"/>
              </a:spcBef>
              <a:spcAft>
                <a:spcPts val="0"/>
              </a:spcAft>
              <a:buClr>
                <a:srgbClr val="181818"/>
              </a:buClr>
              <a:buSzPts val="2800"/>
              <a:buNone/>
              <a:defRPr>
                <a:solidFill>
                  <a:srgbClr val="181818"/>
                </a:solidFill>
              </a:defRPr>
            </a:lvl9pPr>
          </a:lstStyle>
          <a:p/>
        </p:txBody>
      </p:sp>
      <p:sp>
        <p:nvSpPr>
          <p:cNvPr id="23" name="Google Shape;23;p5"/>
          <p:cNvSpPr txBox="1"/>
          <p:nvPr>
            <p:ph idx="1" type="body"/>
          </p:nvPr>
        </p:nvSpPr>
        <p:spPr>
          <a:xfrm>
            <a:off x="311700" y="9238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9238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25717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3270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1610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80850"/>
            <a:ext cx="4572000" cy="50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5717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333333"/>
              </a:buClr>
              <a:buSzPts val="2400"/>
              <a:buFont typeface="Lato"/>
              <a:buNone/>
              <a:defRPr b="1" sz="2400">
                <a:solidFill>
                  <a:srgbClr val="333333"/>
                </a:solidFill>
                <a:latin typeface="Lato"/>
                <a:ea typeface="Lato"/>
                <a:cs typeface="Lato"/>
                <a:sym typeface="Lato"/>
              </a:defRPr>
            </a:lvl1pPr>
            <a:lvl2pPr lvl="1">
              <a:spcBef>
                <a:spcPts val="0"/>
              </a:spcBef>
              <a:spcAft>
                <a:spcPts val="0"/>
              </a:spcAft>
              <a:buClr>
                <a:schemeClr val="dk1"/>
              </a:buClr>
              <a:buSzPts val="2800"/>
              <a:buFont typeface="Lato"/>
              <a:buNone/>
              <a:defRPr b="1" sz="2800">
                <a:solidFill>
                  <a:schemeClr val="dk1"/>
                </a:solidFill>
                <a:latin typeface="Lato"/>
                <a:ea typeface="Lato"/>
                <a:cs typeface="Lato"/>
                <a:sym typeface="Lato"/>
              </a:defRPr>
            </a:lvl2pPr>
            <a:lvl3pPr lvl="2">
              <a:spcBef>
                <a:spcPts val="0"/>
              </a:spcBef>
              <a:spcAft>
                <a:spcPts val="0"/>
              </a:spcAft>
              <a:buClr>
                <a:schemeClr val="dk1"/>
              </a:buClr>
              <a:buSzPts val="2800"/>
              <a:buFont typeface="Lato"/>
              <a:buNone/>
              <a:defRPr b="1" sz="2800">
                <a:solidFill>
                  <a:schemeClr val="dk1"/>
                </a:solidFill>
                <a:latin typeface="Lato"/>
                <a:ea typeface="Lato"/>
                <a:cs typeface="Lato"/>
                <a:sym typeface="Lato"/>
              </a:defRPr>
            </a:lvl3pPr>
            <a:lvl4pPr lvl="3">
              <a:spcBef>
                <a:spcPts val="0"/>
              </a:spcBef>
              <a:spcAft>
                <a:spcPts val="0"/>
              </a:spcAft>
              <a:buClr>
                <a:schemeClr val="dk1"/>
              </a:buClr>
              <a:buSzPts val="2800"/>
              <a:buFont typeface="Lato"/>
              <a:buNone/>
              <a:defRPr b="1" sz="2800">
                <a:solidFill>
                  <a:schemeClr val="dk1"/>
                </a:solidFill>
                <a:latin typeface="Lato"/>
                <a:ea typeface="Lato"/>
                <a:cs typeface="Lato"/>
                <a:sym typeface="Lato"/>
              </a:defRPr>
            </a:lvl4pPr>
            <a:lvl5pPr lvl="4">
              <a:spcBef>
                <a:spcPts val="0"/>
              </a:spcBef>
              <a:spcAft>
                <a:spcPts val="0"/>
              </a:spcAft>
              <a:buClr>
                <a:schemeClr val="dk1"/>
              </a:buClr>
              <a:buSzPts val="2800"/>
              <a:buFont typeface="Lato"/>
              <a:buNone/>
              <a:defRPr b="1" sz="2800">
                <a:solidFill>
                  <a:schemeClr val="dk1"/>
                </a:solidFill>
                <a:latin typeface="Lato"/>
                <a:ea typeface="Lato"/>
                <a:cs typeface="Lato"/>
                <a:sym typeface="Lato"/>
              </a:defRPr>
            </a:lvl5pPr>
            <a:lvl6pPr lvl="5">
              <a:spcBef>
                <a:spcPts val="0"/>
              </a:spcBef>
              <a:spcAft>
                <a:spcPts val="0"/>
              </a:spcAft>
              <a:buClr>
                <a:schemeClr val="dk1"/>
              </a:buClr>
              <a:buSzPts val="2800"/>
              <a:buFont typeface="Lato"/>
              <a:buNone/>
              <a:defRPr b="1" sz="2800">
                <a:solidFill>
                  <a:schemeClr val="dk1"/>
                </a:solidFill>
                <a:latin typeface="Lato"/>
                <a:ea typeface="Lato"/>
                <a:cs typeface="Lato"/>
                <a:sym typeface="Lato"/>
              </a:defRPr>
            </a:lvl6pPr>
            <a:lvl7pPr lvl="6">
              <a:spcBef>
                <a:spcPts val="0"/>
              </a:spcBef>
              <a:spcAft>
                <a:spcPts val="0"/>
              </a:spcAft>
              <a:buClr>
                <a:schemeClr val="dk1"/>
              </a:buClr>
              <a:buSzPts val="2800"/>
              <a:buFont typeface="Lato"/>
              <a:buNone/>
              <a:defRPr b="1" sz="2800">
                <a:solidFill>
                  <a:schemeClr val="dk1"/>
                </a:solidFill>
                <a:latin typeface="Lato"/>
                <a:ea typeface="Lato"/>
                <a:cs typeface="Lato"/>
                <a:sym typeface="Lato"/>
              </a:defRPr>
            </a:lvl7pPr>
            <a:lvl8pPr lvl="7">
              <a:spcBef>
                <a:spcPts val="0"/>
              </a:spcBef>
              <a:spcAft>
                <a:spcPts val="0"/>
              </a:spcAft>
              <a:buClr>
                <a:schemeClr val="dk1"/>
              </a:buClr>
              <a:buSzPts val="2800"/>
              <a:buFont typeface="Lato"/>
              <a:buNone/>
              <a:defRPr b="1" sz="2800">
                <a:solidFill>
                  <a:schemeClr val="dk1"/>
                </a:solidFill>
                <a:latin typeface="Lato"/>
                <a:ea typeface="Lato"/>
                <a:cs typeface="Lato"/>
                <a:sym typeface="Lato"/>
              </a:defRPr>
            </a:lvl8pPr>
            <a:lvl9pPr lvl="8">
              <a:spcBef>
                <a:spcPts val="0"/>
              </a:spcBef>
              <a:spcAft>
                <a:spcPts val="0"/>
              </a:spcAft>
              <a:buClr>
                <a:schemeClr val="dk1"/>
              </a:buClr>
              <a:buSzPts val="2800"/>
              <a:buFont typeface="Lato"/>
              <a:buNone/>
              <a:defRPr b="1" sz="2800">
                <a:solidFill>
                  <a:schemeClr val="dk1"/>
                </a:solidFill>
                <a:latin typeface="Lato"/>
                <a:ea typeface="Lato"/>
                <a:cs typeface="Lato"/>
                <a:sym typeface="Lato"/>
              </a:defRPr>
            </a:lvl9pPr>
          </a:lstStyle>
          <a:p/>
        </p:txBody>
      </p:sp>
      <p:sp>
        <p:nvSpPr>
          <p:cNvPr id="7" name="Google Shape;7;p1"/>
          <p:cNvSpPr txBox="1"/>
          <p:nvPr>
            <p:ph idx="1" type="body"/>
          </p:nvPr>
        </p:nvSpPr>
        <p:spPr>
          <a:xfrm>
            <a:off x="311700" y="9238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4C4C4C"/>
              </a:buClr>
              <a:buSzPts val="1800"/>
              <a:buFont typeface="Lato"/>
              <a:buChar char="●"/>
              <a:defRPr sz="1800">
                <a:solidFill>
                  <a:srgbClr val="4C4C4C"/>
                </a:solidFill>
                <a:latin typeface="Lato"/>
                <a:ea typeface="Lato"/>
                <a:cs typeface="Lato"/>
                <a:sym typeface="Lato"/>
              </a:defRPr>
            </a:lvl1pPr>
            <a:lvl2pPr indent="-317500" lvl="1" marL="9144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2pPr>
            <a:lvl3pPr indent="-317500" lvl="2" marL="13716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3pPr>
            <a:lvl4pPr indent="-317500" lvl="3" marL="18288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4pPr>
            <a:lvl5pPr indent="-317500" lvl="4" marL="22860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5pPr>
            <a:lvl6pPr indent="-317500" lvl="5" marL="27432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6pPr>
            <a:lvl7pPr indent="-317500" lvl="6" marL="32004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7pPr>
            <a:lvl8pPr indent="-317500" lvl="7" marL="36576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8pPr>
            <a:lvl9pPr indent="-317500" lvl="8" marL="4114800">
              <a:lnSpc>
                <a:spcPct val="115000"/>
              </a:lnSpc>
              <a:spcBef>
                <a:spcPts val="1600"/>
              </a:spcBef>
              <a:spcAft>
                <a:spcPts val="1600"/>
              </a:spcAft>
              <a:buClr>
                <a:srgbClr val="4C4C4C"/>
              </a:buClr>
              <a:buSzPts val="1400"/>
              <a:buFont typeface="Lato"/>
              <a:buChar char="■"/>
              <a:defRPr>
                <a:solidFill>
                  <a:srgbClr val="4C4C4C"/>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0" y="0"/>
            <a:ext cx="9144000" cy="45600"/>
          </a:xfrm>
          <a:prstGeom prst="rect">
            <a:avLst/>
          </a:prstGeom>
          <a:solidFill>
            <a:srgbClr val="529E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C4368"/>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1" name="Shape 5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7"/>
          <p:cNvSpPr/>
          <p:nvPr/>
        </p:nvSpPr>
        <p:spPr>
          <a:xfrm>
            <a:off x="724375" y="0"/>
            <a:ext cx="2162400" cy="231900"/>
          </a:xfrm>
          <a:prstGeom prst="rect">
            <a:avLst/>
          </a:prstGeom>
          <a:solidFill>
            <a:srgbClr val="529E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7"/>
          <p:cNvSpPr txBox="1"/>
          <p:nvPr>
            <p:ph type="title"/>
          </p:nvPr>
        </p:nvSpPr>
        <p:spPr>
          <a:xfrm>
            <a:off x="621600" y="1797088"/>
            <a:ext cx="7900800" cy="1616700"/>
          </a:xfrm>
          <a:prstGeom prst="rect">
            <a:avLst/>
          </a:prstGeom>
          <a:noFill/>
          <a:ln>
            <a:noFill/>
          </a:ln>
        </p:spPr>
        <p:txBody>
          <a:bodyPr anchorCtr="0" anchor="b" bIns="34275" lIns="68575" spcFirstLastPara="1" rIns="68575" wrap="square" tIns="34275">
            <a:noAutofit/>
          </a:bodyPr>
          <a:lstStyle/>
          <a:p>
            <a:pPr indent="0" lvl="0" marL="0" rtl="0" algn="l">
              <a:lnSpc>
                <a:spcPct val="120000"/>
              </a:lnSpc>
              <a:spcBef>
                <a:spcPts val="0"/>
              </a:spcBef>
              <a:spcAft>
                <a:spcPts val="0"/>
              </a:spcAft>
              <a:buClr>
                <a:schemeClr val="dk1"/>
              </a:buClr>
              <a:buSzPts val="1100"/>
              <a:buFont typeface="Arial"/>
              <a:buNone/>
            </a:pPr>
            <a:r>
              <a:rPr lang="en" sz="4000">
                <a:latin typeface="Lato Black"/>
                <a:ea typeface="Lato Black"/>
                <a:cs typeface="Lato Black"/>
                <a:sym typeface="Lato Black"/>
              </a:rPr>
              <a:t>Board Meeting</a:t>
            </a:r>
            <a:endParaRPr sz="4000">
              <a:latin typeface="Lato Black"/>
              <a:ea typeface="Lato Black"/>
              <a:cs typeface="Lato Black"/>
              <a:sym typeface="Lato Black"/>
            </a:endParaRPr>
          </a:p>
          <a:p>
            <a:pPr indent="0" lvl="0" marL="0" rtl="0" algn="l">
              <a:lnSpc>
                <a:spcPct val="120000"/>
              </a:lnSpc>
              <a:spcBef>
                <a:spcPts val="0"/>
              </a:spcBef>
              <a:spcAft>
                <a:spcPts val="0"/>
              </a:spcAft>
              <a:buClr>
                <a:schemeClr val="dk1"/>
              </a:buClr>
              <a:buSzPts val="1100"/>
              <a:buFont typeface="Arial"/>
              <a:buNone/>
            </a:pPr>
            <a:r>
              <a:rPr lang="en" sz="4000">
                <a:latin typeface="Lato Black"/>
                <a:ea typeface="Lato Black"/>
                <a:cs typeface="Lato Black"/>
                <a:sym typeface="Lato Black"/>
              </a:rPr>
              <a:t>Q1 202</a:t>
            </a:r>
            <a:r>
              <a:rPr lang="en" sz="4000">
                <a:latin typeface="Lato Black"/>
                <a:ea typeface="Lato Black"/>
                <a:cs typeface="Lato Black"/>
                <a:sym typeface="Lato Black"/>
              </a:rPr>
              <a:t>5</a:t>
            </a:r>
            <a:endParaRPr sz="4000">
              <a:latin typeface="Lato Black"/>
              <a:ea typeface="Lato Black"/>
              <a:cs typeface="Lato Black"/>
              <a:sym typeface="Lato Black"/>
            </a:endParaRPr>
          </a:p>
        </p:txBody>
      </p:sp>
      <p:sp>
        <p:nvSpPr>
          <p:cNvPr id="66" name="Google Shape;66;p17"/>
          <p:cNvSpPr txBox="1"/>
          <p:nvPr/>
        </p:nvSpPr>
        <p:spPr>
          <a:xfrm>
            <a:off x="7576450" y="4450050"/>
            <a:ext cx="13245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latin typeface="Lato"/>
                <a:ea typeface="Lato"/>
                <a:cs typeface="Lato"/>
                <a:sym typeface="Lato"/>
              </a:rPr>
              <a:t>April</a:t>
            </a:r>
            <a:r>
              <a:rPr lang="en">
                <a:solidFill>
                  <a:srgbClr val="333333"/>
                </a:solidFill>
                <a:latin typeface="Lato"/>
                <a:ea typeface="Lato"/>
                <a:cs typeface="Lato"/>
                <a:sym typeface="Lato"/>
              </a:rPr>
              <a:t> 27, 202</a:t>
            </a:r>
            <a:r>
              <a:rPr lang="en">
                <a:solidFill>
                  <a:srgbClr val="333333"/>
                </a:solidFill>
                <a:latin typeface="Lato"/>
                <a:ea typeface="Lato"/>
                <a:cs typeface="Lato"/>
                <a:sym typeface="Lato"/>
              </a:rPr>
              <a:t>5</a:t>
            </a:r>
            <a:endParaRPr>
              <a:solidFill>
                <a:srgbClr val="333333"/>
              </a:solidFill>
              <a:latin typeface="Lato"/>
              <a:ea typeface="Lato"/>
              <a:cs typeface="Lato"/>
              <a:sym typeface="Lato"/>
            </a:endParaRPr>
          </a:p>
        </p:txBody>
      </p:sp>
      <p:sp>
        <p:nvSpPr>
          <p:cNvPr id="67" name="Google Shape;67;p17"/>
          <p:cNvSpPr txBox="1"/>
          <p:nvPr/>
        </p:nvSpPr>
        <p:spPr>
          <a:xfrm>
            <a:off x="1012621" y="4450050"/>
            <a:ext cx="18993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latin typeface="Lato"/>
                <a:ea typeface="Lato"/>
                <a:cs typeface="Lato"/>
                <a:sym typeface="Lato"/>
              </a:rPr>
              <a:t>Your company name</a:t>
            </a:r>
            <a:endParaRPr>
              <a:solidFill>
                <a:srgbClr val="333333"/>
              </a:solidFill>
              <a:latin typeface="Lato"/>
              <a:ea typeface="Lato"/>
              <a:cs typeface="Lato"/>
              <a:sym typeface="Lato"/>
            </a:endParaRPr>
          </a:p>
        </p:txBody>
      </p:sp>
      <p:pic>
        <p:nvPicPr>
          <p:cNvPr id="68" name="Google Shape;68;p17"/>
          <p:cNvPicPr preferRelativeResize="0"/>
          <p:nvPr/>
        </p:nvPicPr>
        <p:blipFill>
          <a:blip r:embed="rId3">
            <a:alphaModFix/>
          </a:blip>
          <a:stretch>
            <a:fillRect/>
          </a:stretch>
        </p:blipFill>
        <p:spPr>
          <a:xfrm>
            <a:off x="646875" y="4454225"/>
            <a:ext cx="365760" cy="365760"/>
          </a:xfrm>
          <a:prstGeom prst="rect">
            <a:avLst/>
          </a:prstGeom>
          <a:noFill/>
          <a:ln>
            <a:noFill/>
          </a:ln>
        </p:spPr>
      </p:pic>
      <p:sp>
        <p:nvSpPr>
          <p:cNvPr id="69" name="Google Shape;69;p17"/>
          <p:cNvSpPr txBox="1"/>
          <p:nvPr>
            <p:ph type="title"/>
          </p:nvPr>
        </p:nvSpPr>
        <p:spPr>
          <a:xfrm>
            <a:off x="6268075" y="546175"/>
            <a:ext cx="2682600" cy="17874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a:t>
            </a:r>
            <a:r>
              <a:rPr lang="en" sz="1000">
                <a:latin typeface="Lato Light"/>
                <a:ea typeface="Lato Light"/>
                <a:cs typeface="Lato Light"/>
                <a:sym typeface="Lato Light"/>
              </a:rPr>
              <a:t>Some of the best founders I’ve worked with </a:t>
            </a:r>
            <a:endParaRPr sz="1000">
              <a:latin typeface="Lato Light"/>
              <a:ea typeface="Lato Light"/>
              <a:cs typeface="Lato Light"/>
              <a:sym typeface="Lato Light"/>
            </a:endParaRPr>
          </a:p>
          <a:p>
            <a:pPr indent="0" lvl="0" marL="0" rtl="0" algn="l">
              <a:lnSpc>
                <a:spcPct val="115000"/>
              </a:lnSpc>
              <a:spcBef>
                <a:spcPts val="0"/>
              </a:spcBef>
              <a:spcAft>
                <a:spcPts val="0"/>
              </a:spcAft>
              <a:buNone/>
            </a:pPr>
            <a:r>
              <a:rPr lang="en" sz="1000">
                <a:latin typeface="Lato Light"/>
                <a:ea typeface="Lato Light"/>
                <a:cs typeface="Lato Light"/>
                <a:sym typeface="Lato Light"/>
              </a:rPr>
              <a:t>tend to start by writing a free-form note from the CEO. Almost a journal entry giving their honest, often emotional assessment of what it is like on the ground of the company at this moment. Long form writing gives you the opportunity to gather your thoughts, and portray things that will never come through in bullet points and charts.</a:t>
            </a:r>
            <a:endParaRPr b="0" sz="1000">
              <a:latin typeface="Lato Light"/>
              <a:ea typeface="Lato Light"/>
              <a:cs typeface="Lato Light"/>
              <a:sym typeface="Lato Light"/>
            </a:endParaRPr>
          </a:p>
        </p:txBody>
      </p:sp>
      <p:cxnSp>
        <p:nvCxnSpPr>
          <p:cNvPr id="70" name="Google Shape;70;p17"/>
          <p:cNvCxnSpPr/>
          <p:nvPr/>
        </p:nvCxnSpPr>
        <p:spPr>
          <a:xfrm>
            <a:off x="6370325" y="516025"/>
            <a:ext cx="165600" cy="0"/>
          </a:xfrm>
          <a:prstGeom prst="straightConnector1">
            <a:avLst/>
          </a:prstGeom>
          <a:noFill/>
          <a:ln cap="flat" cmpd="sng" w="19050">
            <a:solidFill>
              <a:srgbClr val="529ECC"/>
            </a:solidFill>
            <a:prstDash val="solid"/>
            <a:round/>
            <a:headEnd len="med" w="med" type="none"/>
            <a:tailEnd len="med" w="med" type="none"/>
          </a:ln>
        </p:spPr>
      </p:cxnSp>
      <p:sp>
        <p:nvSpPr>
          <p:cNvPr id="71" name="Google Shape;71;p17"/>
          <p:cNvSpPr txBox="1"/>
          <p:nvPr>
            <p:ph type="title"/>
          </p:nvPr>
        </p:nvSpPr>
        <p:spPr>
          <a:xfrm>
            <a:off x="6268075" y="163375"/>
            <a:ext cx="2415000" cy="3225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b="1" lang="en" sz="1000"/>
              <a:t>Nabeel Hyatt</a:t>
            </a:r>
            <a:endParaRPr b="1" sz="1000"/>
          </a:p>
        </p:txBody>
      </p:sp>
      <p:pic>
        <p:nvPicPr>
          <p:cNvPr id="72" name="Google Shape;72;p17"/>
          <p:cNvPicPr preferRelativeResize="0"/>
          <p:nvPr/>
        </p:nvPicPr>
        <p:blipFill>
          <a:blip r:embed="rId4">
            <a:alphaModFix/>
          </a:blip>
          <a:stretch>
            <a:fillRect/>
          </a:stretch>
        </p:blipFill>
        <p:spPr>
          <a:xfrm>
            <a:off x="5681471" y="296888"/>
            <a:ext cx="502920" cy="5029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Department Updates: </a:t>
            </a:r>
            <a:r>
              <a:rPr lang="en"/>
              <a:t>Sales &amp; Marketing</a:t>
            </a:r>
            <a:endParaRPr/>
          </a:p>
        </p:txBody>
      </p:sp>
      <p:sp>
        <p:nvSpPr>
          <p:cNvPr id="228" name="Google Shape;228;p26"/>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15</a:t>
            </a:r>
            <a:r>
              <a:rPr lang="en" sz="1000">
                <a:solidFill>
                  <a:srgbClr val="666666"/>
                </a:solidFill>
              </a:rPr>
              <a:t> minutes</a:t>
            </a:r>
            <a:endParaRPr sz="1000">
              <a:solidFill>
                <a:srgbClr val="666666"/>
              </a:solidFill>
            </a:endParaRPr>
          </a:p>
        </p:txBody>
      </p:sp>
      <p:pic>
        <p:nvPicPr>
          <p:cNvPr id="229" name="Google Shape;229;p26"/>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230" name="Google Shape;230;p26"/>
          <p:cNvSpPr txBox="1"/>
          <p:nvPr>
            <p:ph type="title"/>
          </p:nvPr>
        </p:nvSpPr>
        <p:spPr>
          <a:xfrm>
            <a:off x="6008100" y="3888700"/>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231" name="Google Shape;231;p26"/>
          <p:cNvSpPr txBox="1"/>
          <p:nvPr>
            <p:ph type="title"/>
          </p:nvPr>
        </p:nvSpPr>
        <p:spPr>
          <a:xfrm>
            <a:off x="6008100" y="4271500"/>
            <a:ext cx="2976600" cy="85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a:t>
            </a:r>
            <a:r>
              <a:rPr b="0" lang="en" sz="1000">
                <a:solidFill>
                  <a:srgbClr val="666666"/>
                </a:solidFill>
                <a:latin typeface="Lato Light"/>
                <a:ea typeface="Lato Light"/>
                <a:cs typeface="Lato Light"/>
                <a:sym typeface="Lato Light"/>
              </a:rPr>
              <a:t>Make sure the team is in the habit of </a:t>
            </a:r>
            <a:r>
              <a:rPr b="0" lang="en" sz="1000">
                <a:solidFill>
                  <a:srgbClr val="666666"/>
                </a:solidFill>
                <a:latin typeface="Lato Light"/>
                <a:ea typeface="Lato Light"/>
                <a:cs typeface="Lato Light"/>
                <a:sym typeface="Lato Light"/>
              </a:rPr>
              <a:t>tying</a:t>
            </a:r>
            <a:r>
              <a:rPr b="0" lang="en" sz="1000">
                <a:solidFill>
                  <a:srgbClr val="666666"/>
                </a:solidFill>
                <a:latin typeface="Lato Light"/>
                <a:ea typeface="Lato Light"/>
                <a:cs typeface="Lato Light"/>
                <a:sym typeface="Lato Light"/>
              </a:rPr>
              <a:t> their individual goals directly back to a company OKR and the company’s mission. You can hit a Key Result while failing the actual Objective.”</a:t>
            </a:r>
            <a:endParaRPr b="0" sz="1000">
              <a:solidFill>
                <a:srgbClr val="666666"/>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b="0" sz="1000">
              <a:latin typeface="Lato Light"/>
              <a:ea typeface="Lato Light"/>
              <a:cs typeface="Lato Light"/>
              <a:sym typeface="Lato Light"/>
            </a:endParaRPr>
          </a:p>
        </p:txBody>
      </p:sp>
      <p:cxnSp>
        <p:nvCxnSpPr>
          <p:cNvPr id="232" name="Google Shape;232;p26"/>
          <p:cNvCxnSpPr/>
          <p:nvPr/>
        </p:nvCxnSpPr>
        <p:spPr>
          <a:xfrm>
            <a:off x="6110350" y="4241350"/>
            <a:ext cx="165600" cy="0"/>
          </a:xfrm>
          <a:prstGeom prst="straightConnector1">
            <a:avLst/>
          </a:prstGeom>
          <a:noFill/>
          <a:ln cap="flat" cmpd="sng" w="19050">
            <a:solidFill>
              <a:srgbClr val="529ECC"/>
            </a:solidFill>
            <a:prstDash val="solid"/>
            <a:round/>
            <a:headEnd len="med" w="med" type="none"/>
            <a:tailEnd len="med" w="med" type="none"/>
          </a:ln>
        </p:spPr>
      </p:cxnSp>
      <p:pic>
        <p:nvPicPr>
          <p:cNvPr id="233" name="Google Shape;233;p26"/>
          <p:cNvPicPr preferRelativeResize="0"/>
          <p:nvPr/>
        </p:nvPicPr>
        <p:blipFill>
          <a:blip r:embed="rId4">
            <a:alphaModFix/>
          </a:blip>
          <a:stretch>
            <a:fillRect/>
          </a:stretch>
        </p:blipFill>
        <p:spPr>
          <a:xfrm>
            <a:off x="5505171" y="3989888"/>
            <a:ext cx="502920" cy="502920"/>
          </a:xfrm>
          <a:prstGeom prst="rect">
            <a:avLst/>
          </a:prstGeom>
          <a:noFill/>
          <a:ln>
            <a:noFill/>
          </a:ln>
        </p:spPr>
      </p:pic>
      <p:graphicFrame>
        <p:nvGraphicFramePr>
          <p:cNvPr id="234" name="Google Shape;234;p26"/>
          <p:cNvGraphicFramePr/>
          <p:nvPr/>
        </p:nvGraphicFramePr>
        <p:xfrm>
          <a:off x="4861425" y="2571750"/>
          <a:ext cx="3000000" cy="3000000"/>
        </p:xfrm>
        <a:graphic>
          <a:graphicData uri="http://schemas.openxmlformats.org/drawingml/2006/table">
            <a:tbl>
              <a:tblPr>
                <a:noFill/>
                <a:tableStyleId>{E7229319-236B-4B73-AC2B-8A87CE6BE902}</a:tableStyleId>
              </a:tblPr>
              <a:tblGrid>
                <a:gridCol w="1607250"/>
                <a:gridCol w="1139875"/>
                <a:gridCol w="1139875"/>
              </a:tblGrid>
              <a:tr h="100000">
                <a:tc>
                  <a:txBody>
                    <a:bodyPr/>
                    <a:lstStyle/>
                    <a:p>
                      <a:pPr indent="0" lvl="0" marL="0" rtl="0" algn="l">
                        <a:spcBef>
                          <a:spcPts val="0"/>
                        </a:spcBef>
                        <a:spcAft>
                          <a:spcPts val="0"/>
                        </a:spcAft>
                        <a:buNone/>
                      </a:pPr>
                      <a:r>
                        <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Q1 2025A</a:t>
                      </a:r>
                      <a:endParaRPr b="1"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Q1 2025E</a:t>
                      </a:r>
                      <a:endParaRPr b="1"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r>
              <a:tr h="200025">
                <a:tc>
                  <a:txBody>
                    <a:bodyPr/>
                    <a:lstStyle/>
                    <a:p>
                      <a:pPr indent="0" lvl="0" marL="0" rtl="0" algn="l">
                        <a:lnSpc>
                          <a:spcPct val="115000"/>
                        </a:lnSpc>
                        <a:spcBef>
                          <a:spcPts val="0"/>
                        </a:spcBef>
                        <a:spcAft>
                          <a:spcPts val="0"/>
                        </a:spcAft>
                        <a:buNone/>
                      </a:pPr>
                      <a:r>
                        <a:rPr lang="en" sz="1000">
                          <a:latin typeface="Lato"/>
                          <a:ea typeface="Lato"/>
                          <a:cs typeface="Lato"/>
                          <a:sym typeface="Lato"/>
                        </a:rPr>
                        <a:t>Paid Acquisition ($)</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$30,000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$25,000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latin typeface="Lato"/>
                          <a:ea typeface="Lato"/>
                          <a:cs typeface="Lato"/>
                          <a:sym typeface="Lato"/>
                        </a:rPr>
                        <a:t>Website Visits</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1,800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2,000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latin typeface="Lato"/>
                          <a:ea typeface="Lato"/>
                          <a:cs typeface="Lato"/>
                          <a:sym typeface="Lato"/>
                        </a:rPr>
                        <a:t>Email Sign Ups</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800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500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latin typeface="Lato"/>
                          <a:ea typeface="Lato"/>
                          <a:cs typeface="Lato"/>
                          <a:sym typeface="Lato"/>
                        </a:rPr>
                        <a:t>MQLs</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200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150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bl>
          </a:graphicData>
        </a:graphic>
      </p:graphicFrame>
      <p:sp>
        <p:nvSpPr>
          <p:cNvPr id="235" name="Google Shape;235;p26"/>
          <p:cNvSpPr txBox="1"/>
          <p:nvPr/>
        </p:nvSpPr>
        <p:spPr>
          <a:xfrm>
            <a:off x="4718400" y="919825"/>
            <a:ext cx="4206300" cy="1572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300">
                <a:solidFill>
                  <a:srgbClr val="333333"/>
                </a:solidFill>
                <a:latin typeface="Lato"/>
                <a:ea typeface="Lato"/>
                <a:cs typeface="Lato"/>
                <a:sym typeface="Lato"/>
              </a:rPr>
              <a:t>Marketing </a:t>
            </a:r>
            <a:endParaRPr b="1" sz="1300">
              <a:solidFill>
                <a:srgbClr val="333333"/>
              </a:solidFill>
              <a:latin typeface="Lato"/>
              <a:ea typeface="Lato"/>
              <a:cs typeface="Lato"/>
              <a:sym typeface="Lato"/>
            </a:endParaRPr>
          </a:p>
          <a:p>
            <a:pPr indent="-311150" lvl="0" marL="457200" rtl="0" algn="l">
              <a:lnSpc>
                <a:spcPct val="150000"/>
              </a:lnSpc>
              <a:spcBef>
                <a:spcPts val="1600"/>
              </a:spcBef>
              <a:spcAft>
                <a:spcPts val="0"/>
              </a:spcAft>
              <a:buClr>
                <a:srgbClr val="333333"/>
              </a:buClr>
              <a:buSzPts val="1300"/>
              <a:buFont typeface="Lato Light"/>
              <a:buChar char="●"/>
            </a:pPr>
            <a:r>
              <a:rPr lang="en" sz="1300">
                <a:solidFill>
                  <a:srgbClr val="333333"/>
                </a:solidFill>
                <a:latin typeface="Lato Light"/>
                <a:ea typeface="Lato Light"/>
                <a:cs typeface="Lato Light"/>
                <a:sym typeface="Lato Light"/>
              </a:rPr>
              <a:t>Outbound vs. inbound lead strategy</a:t>
            </a:r>
            <a:endParaRPr sz="1300">
              <a:solidFill>
                <a:srgbClr val="333333"/>
              </a:solidFill>
              <a:latin typeface="Lato Light"/>
              <a:ea typeface="Lato Light"/>
              <a:cs typeface="Lato Light"/>
              <a:sym typeface="Lato Light"/>
            </a:endParaRPr>
          </a:p>
          <a:p>
            <a:pPr indent="-311150" lvl="0" marL="457200" rtl="0" algn="l">
              <a:lnSpc>
                <a:spcPct val="150000"/>
              </a:lnSpc>
              <a:spcBef>
                <a:spcPts val="0"/>
              </a:spcBef>
              <a:spcAft>
                <a:spcPts val="0"/>
              </a:spcAft>
              <a:buClr>
                <a:srgbClr val="333333"/>
              </a:buClr>
              <a:buSzPts val="1300"/>
              <a:buFont typeface="Lato Light"/>
              <a:buChar char="●"/>
            </a:pPr>
            <a:r>
              <a:rPr lang="en" sz="1300">
                <a:solidFill>
                  <a:srgbClr val="333333"/>
                </a:solidFill>
                <a:latin typeface="Lato Light"/>
                <a:ea typeface="Lato Light"/>
                <a:cs typeface="Lato Light"/>
                <a:sym typeface="Lato Light"/>
              </a:rPr>
              <a:t>Messaging and campaigns; define target audience</a:t>
            </a:r>
            <a:endParaRPr sz="1300">
              <a:solidFill>
                <a:srgbClr val="333333"/>
              </a:solidFill>
              <a:latin typeface="Lato Light"/>
              <a:ea typeface="Lato Light"/>
              <a:cs typeface="Lato Light"/>
              <a:sym typeface="Lato Light"/>
            </a:endParaRPr>
          </a:p>
          <a:p>
            <a:pPr indent="-311150" lvl="0" marL="457200" rtl="0" algn="l">
              <a:lnSpc>
                <a:spcPct val="150000"/>
              </a:lnSpc>
              <a:spcBef>
                <a:spcPts val="0"/>
              </a:spcBef>
              <a:spcAft>
                <a:spcPts val="0"/>
              </a:spcAft>
              <a:buClr>
                <a:srgbClr val="333333"/>
              </a:buClr>
              <a:buSzPts val="1300"/>
              <a:buFont typeface="Lato Light"/>
              <a:buChar char="●"/>
            </a:pPr>
            <a:r>
              <a:rPr lang="en" sz="1300">
                <a:solidFill>
                  <a:srgbClr val="333333"/>
                </a:solidFill>
                <a:latin typeface="Lato Light"/>
                <a:ea typeface="Lato Light"/>
                <a:cs typeface="Lato Light"/>
                <a:sym typeface="Lato Light"/>
              </a:rPr>
              <a:t>Content/awareness goals and quantifiable metrics</a:t>
            </a:r>
            <a:endParaRPr sz="1300">
              <a:solidFill>
                <a:srgbClr val="333333"/>
              </a:solidFill>
              <a:latin typeface="Lato Light"/>
              <a:ea typeface="Lato Light"/>
              <a:cs typeface="Lato Light"/>
              <a:sym typeface="Lato Light"/>
            </a:endParaRPr>
          </a:p>
        </p:txBody>
      </p:sp>
      <p:sp>
        <p:nvSpPr>
          <p:cNvPr id="236" name="Google Shape;236;p26"/>
          <p:cNvSpPr txBox="1"/>
          <p:nvPr/>
        </p:nvSpPr>
        <p:spPr>
          <a:xfrm>
            <a:off x="365700" y="919825"/>
            <a:ext cx="4206300" cy="1589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300">
                <a:solidFill>
                  <a:srgbClr val="333333"/>
                </a:solidFill>
                <a:latin typeface="Lato"/>
                <a:ea typeface="Lato"/>
                <a:cs typeface="Lato"/>
                <a:sym typeface="Lato"/>
              </a:rPr>
              <a:t>Sales</a:t>
            </a:r>
            <a:r>
              <a:rPr b="1" lang="en" sz="1300">
                <a:solidFill>
                  <a:srgbClr val="333333"/>
                </a:solidFill>
                <a:latin typeface="Lato"/>
                <a:ea typeface="Lato"/>
                <a:cs typeface="Lato"/>
                <a:sym typeface="Lato"/>
              </a:rPr>
              <a:t> </a:t>
            </a:r>
            <a:endParaRPr b="1" sz="1300">
              <a:solidFill>
                <a:srgbClr val="333333"/>
              </a:solidFill>
              <a:latin typeface="Lato"/>
              <a:ea typeface="Lato"/>
              <a:cs typeface="Lato"/>
              <a:sym typeface="Lato"/>
            </a:endParaRPr>
          </a:p>
          <a:p>
            <a:pPr indent="-311150" lvl="0" marL="457200" rtl="0" algn="l">
              <a:lnSpc>
                <a:spcPct val="150000"/>
              </a:lnSpc>
              <a:spcBef>
                <a:spcPts val="1600"/>
              </a:spcBef>
              <a:spcAft>
                <a:spcPts val="0"/>
              </a:spcAft>
              <a:buClr>
                <a:srgbClr val="333333"/>
              </a:buClr>
              <a:buSzPts val="1300"/>
              <a:buFont typeface="Lato Light"/>
              <a:buChar char="●"/>
            </a:pPr>
            <a:r>
              <a:rPr lang="en" sz="1300">
                <a:solidFill>
                  <a:srgbClr val="333333"/>
                </a:solidFill>
                <a:latin typeface="Lato Light"/>
                <a:ea typeface="Lato Light"/>
                <a:cs typeface="Lato Light"/>
                <a:sym typeface="Lato Light"/>
              </a:rPr>
              <a:t>Pipeline; customers added and total</a:t>
            </a:r>
            <a:endParaRPr sz="1300">
              <a:solidFill>
                <a:srgbClr val="333333"/>
              </a:solidFill>
              <a:latin typeface="Lato Light"/>
              <a:ea typeface="Lato Light"/>
              <a:cs typeface="Lato Light"/>
              <a:sym typeface="Lato Light"/>
            </a:endParaRPr>
          </a:p>
          <a:p>
            <a:pPr indent="-311150" lvl="0" marL="457200" rtl="0" algn="l">
              <a:lnSpc>
                <a:spcPct val="150000"/>
              </a:lnSpc>
              <a:spcBef>
                <a:spcPts val="0"/>
              </a:spcBef>
              <a:spcAft>
                <a:spcPts val="0"/>
              </a:spcAft>
              <a:buClr>
                <a:srgbClr val="333333"/>
              </a:buClr>
              <a:buSzPts val="1300"/>
              <a:buFont typeface="Lato Light"/>
              <a:buChar char="●"/>
            </a:pPr>
            <a:r>
              <a:rPr lang="en" sz="1300">
                <a:solidFill>
                  <a:srgbClr val="333333"/>
                </a:solidFill>
                <a:latin typeface="Lato Light"/>
                <a:ea typeface="Lato Light"/>
                <a:cs typeface="Lato Light"/>
                <a:sym typeface="Lato Light"/>
              </a:rPr>
              <a:t>Topline goals and scale metric (ex: GMV/ARR)</a:t>
            </a:r>
            <a:endParaRPr sz="1300">
              <a:solidFill>
                <a:srgbClr val="333333"/>
              </a:solidFill>
              <a:latin typeface="Lato Light"/>
              <a:ea typeface="Lato Light"/>
              <a:cs typeface="Lato Light"/>
              <a:sym typeface="Lato Light"/>
            </a:endParaRPr>
          </a:p>
          <a:p>
            <a:pPr indent="-311150" lvl="0" marL="457200" rtl="0" algn="l">
              <a:lnSpc>
                <a:spcPct val="150000"/>
              </a:lnSpc>
              <a:spcBef>
                <a:spcPts val="0"/>
              </a:spcBef>
              <a:spcAft>
                <a:spcPts val="0"/>
              </a:spcAft>
              <a:buClr>
                <a:srgbClr val="333333"/>
              </a:buClr>
              <a:buSzPts val="1300"/>
              <a:buFont typeface="Lato Light"/>
              <a:buChar char="●"/>
            </a:pPr>
            <a:r>
              <a:rPr lang="en" sz="1300">
                <a:solidFill>
                  <a:srgbClr val="333333"/>
                </a:solidFill>
                <a:latin typeface="Lato Light"/>
                <a:ea typeface="Lato Light"/>
                <a:cs typeface="Lato Light"/>
                <a:sym typeface="Lato Light"/>
              </a:rPr>
              <a:t>Team growth/scaling strategy</a:t>
            </a:r>
            <a:endParaRPr sz="1300">
              <a:solidFill>
                <a:srgbClr val="333333"/>
              </a:solidFill>
              <a:latin typeface="Lato Light"/>
              <a:ea typeface="Lato Light"/>
              <a:cs typeface="Lato Light"/>
              <a:sym typeface="Lato Light"/>
            </a:endParaRPr>
          </a:p>
          <a:p>
            <a:pPr indent="0" lvl="0" marL="457200" rtl="0" algn="l">
              <a:lnSpc>
                <a:spcPct val="150000"/>
              </a:lnSpc>
              <a:spcBef>
                <a:spcPts val="1600"/>
              </a:spcBef>
              <a:spcAft>
                <a:spcPts val="0"/>
              </a:spcAft>
              <a:buNone/>
            </a:pPr>
            <a:r>
              <a:t/>
            </a:r>
            <a:endParaRPr sz="1300">
              <a:solidFill>
                <a:srgbClr val="333333"/>
              </a:solidFill>
              <a:latin typeface="Lato Light"/>
              <a:ea typeface="Lato Light"/>
              <a:cs typeface="Lato Light"/>
              <a:sym typeface="Lato Light"/>
            </a:endParaRPr>
          </a:p>
          <a:p>
            <a:pPr indent="0" lvl="0" marL="457200" rtl="0" algn="l">
              <a:lnSpc>
                <a:spcPct val="150000"/>
              </a:lnSpc>
              <a:spcBef>
                <a:spcPts val="1600"/>
              </a:spcBef>
              <a:spcAft>
                <a:spcPts val="0"/>
              </a:spcAft>
              <a:buNone/>
            </a:pPr>
            <a:r>
              <a:t/>
            </a:r>
            <a:endParaRPr sz="1300">
              <a:solidFill>
                <a:srgbClr val="333333"/>
              </a:solidFill>
              <a:latin typeface="Lato Light"/>
              <a:ea typeface="Lato Light"/>
              <a:cs typeface="Lato Light"/>
              <a:sym typeface="Lato Light"/>
            </a:endParaRPr>
          </a:p>
          <a:p>
            <a:pPr indent="0" lvl="0" marL="457200" rtl="0" algn="l">
              <a:lnSpc>
                <a:spcPct val="150000"/>
              </a:lnSpc>
              <a:spcBef>
                <a:spcPts val="1600"/>
              </a:spcBef>
              <a:spcAft>
                <a:spcPts val="1600"/>
              </a:spcAft>
              <a:buNone/>
            </a:pPr>
            <a:r>
              <a:t/>
            </a:r>
            <a:endParaRPr sz="1300">
              <a:solidFill>
                <a:srgbClr val="333333"/>
              </a:solidFill>
              <a:latin typeface="Lato Light"/>
              <a:ea typeface="Lato Light"/>
              <a:cs typeface="Lato Light"/>
              <a:sym typeface="Lato Light"/>
            </a:endParaRPr>
          </a:p>
        </p:txBody>
      </p:sp>
      <p:graphicFrame>
        <p:nvGraphicFramePr>
          <p:cNvPr id="237" name="Google Shape;237;p26"/>
          <p:cNvGraphicFramePr/>
          <p:nvPr/>
        </p:nvGraphicFramePr>
        <p:xfrm>
          <a:off x="452075" y="2571750"/>
          <a:ext cx="3000000" cy="3000000"/>
        </p:xfrm>
        <a:graphic>
          <a:graphicData uri="http://schemas.openxmlformats.org/drawingml/2006/table">
            <a:tbl>
              <a:tblPr>
                <a:noFill/>
                <a:tableStyleId>{E7229319-236B-4B73-AC2B-8A87CE6BE902}</a:tableStyleId>
              </a:tblPr>
              <a:tblGrid>
                <a:gridCol w="1512375"/>
                <a:gridCol w="1072625"/>
                <a:gridCol w="1072625"/>
              </a:tblGrid>
              <a:tr h="200025">
                <a:tc>
                  <a:txBody>
                    <a:bodyPr/>
                    <a:lstStyle/>
                    <a:p>
                      <a:pPr indent="0" lvl="0" marL="0" rtl="0" algn="l">
                        <a:spcBef>
                          <a:spcPts val="0"/>
                        </a:spcBef>
                        <a:spcAft>
                          <a:spcPts val="0"/>
                        </a:spcAft>
                        <a:buNone/>
                      </a:pPr>
                      <a:r>
                        <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Q1 2025A</a:t>
                      </a:r>
                      <a:endParaRPr b="1"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Q1 2025E</a:t>
                      </a:r>
                      <a:endParaRPr b="1"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r>
              <a:tr h="200025">
                <a:tc>
                  <a:txBody>
                    <a:bodyPr/>
                    <a:lstStyle/>
                    <a:p>
                      <a:pPr indent="0" lvl="0" marL="0" rtl="0" algn="l">
                        <a:lnSpc>
                          <a:spcPct val="115000"/>
                        </a:lnSpc>
                        <a:spcBef>
                          <a:spcPts val="0"/>
                        </a:spcBef>
                        <a:spcAft>
                          <a:spcPts val="0"/>
                        </a:spcAft>
                        <a:buNone/>
                      </a:pPr>
                      <a:r>
                        <a:rPr lang="en" sz="1000">
                          <a:latin typeface="Lato"/>
                          <a:ea typeface="Lato"/>
                          <a:cs typeface="Lato"/>
                          <a:sym typeface="Lato"/>
                        </a:rPr>
                        <a:t>SQLs</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120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latin typeface="Lato"/>
                          <a:ea typeface="Lato"/>
                          <a:cs typeface="Lato"/>
                          <a:sym typeface="Lato"/>
                        </a:rPr>
                        <a:t>New Customers</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20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30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latin typeface="Lato"/>
                          <a:ea typeface="Lato"/>
                          <a:cs typeface="Lato"/>
                          <a:sym typeface="Lato"/>
                        </a:rPr>
                        <a:t>Existing Customers</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110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260000">
                <a:tc>
                  <a:txBody>
                    <a:bodyPr/>
                    <a:lstStyle/>
                    <a:p>
                      <a:pPr indent="0" lvl="0" marL="0" rtl="0" algn="l">
                        <a:lnSpc>
                          <a:spcPct val="115000"/>
                        </a:lnSpc>
                        <a:spcBef>
                          <a:spcPts val="0"/>
                        </a:spcBef>
                        <a:spcAft>
                          <a:spcPts val="0"/>
                        </a:spcAft>
                        <a:buNone/>
                      </a:pPr>
                      <a:r>
                        <a:rPr lang="en" sz="1000">
                          <a:latin typeface="Lato"/>
                          <a:ea typeface="Lato"/>
                          <a:cs typeface="Lato"/>
                          <a:sym typeface="Lato"/>
                        </a:rPr>
                        <a:t>New Business</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$40,000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$50,000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latin typeface="Lato"/>
                          <a:ea typeface="Lato"/>
                          <a:cs typeface="Lato"/>
                          <a:sym typeface="Lato"/>
                        </a:rPr>
                        <a:t>GMV/ARR</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$500,000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$510,000</a:t>
                      </a:r>
                      <a:endParaRPr sz="1000">
                        <a:latin typeface="Lato"/>
                        <a:ea typeface="Lato"/>
                        <a:cs typeface="Lato"/>
                        <a:sym typeface="Lato"/>
                      </a:endParaRPr>
                    </a:p>
                  </a:txBody>
                  <a:tcPr marT="36575" marB="36575" marR="73150" marL="73150"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Proposed Next Quarter OKRs</a:t>
            </a:r>
            <a:endParaRPr/>
          </a:p>
        </p:txBody>
      </p:sp>
      <p:sp>
        <p:nvSpPr>
          <p:cNvPr id="243" name="Google Shape;243;p27"/>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15</a:t>
            </a:r>
            <a:r>
              <a:rPr lang="en" sz="1000">
                <a:solidFill>
                  <a:srgbClr val="666666"/>
                </a:solidFill>
              </a:rPr>
              <a:t> minutes</a:t>
            </a:r>
            <a:endParaRPr sz="1000">
              <a:solidFill>
                <a:srgbClr val="666666"/>
              </a:solidFill>
            </a:endParaRPr>
          </a:p>
        </p:txBody>
      </p:sp>
      <p:pic>
        <p:nvPicPr>
          <p:cNvPr id="244" name="Google Shape;244;p27"/>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245" name="Google Shape;245;p27"/>
          <p:cNvSpPr txBox="1"/>
          <p:nvPr>
            <p:ph type="title"/>
          </p:nvPr>
        </p:nvSpPr>
        <p:spPr>
          <a:xfrm>
            <a:off x="5430238" y="3523425"/>
            <a:ext cx="18213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246" name="Google Shape;246;p27"/>
          <p:cNvSpPr txBox="1"/>
          <p:nvPr>
            <p:ph type="title"/>
          </p:nvPr>
        </p:nvSpPr>
        <p:spPr>
          <a:xfrm>
            <a:off x="5430250" y="3906225"/>
            <a:ext cx="3402000" cy="1030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“If you’ve set up the rest the board deck right, everyone including your team should have the context to really talk through these goals &amp; which should be stretch goals and which should be easy. Timescale this conversation by what needs to get done in the upcoming quarter, and before the next large milestone.” </a:t>
            </a:r>
            <a:endParaRPr b="0" sz="1000">
              <a:latin typeface="Lato Light"/>
              <a:ea typeface="Lato Light"/>
              <a:cs typeface="Lato Light"/>
              <a:sym typeface="Lato Light"/>
            </a:endParaRPr>
          </a:p>
        </p:txBody>
      </p:sp>
      <p:cxnSp>
        <p:nvCxnSpPr>
          <p:cNvPr id="247" name="Google Shape;247;p27"/>
          <p:cNvCxnSpPr/>
          <p:nvPr/>
        </p:nvCxnSpPr>
        <p:spPr>
          <a:xfrm>
            <a:off x="5532488" y="3871075"/>
            <a:ext cx="165600" cy="0"/>
          </a:xfrm>
          <a:prstGeom prst="straightConnector1">
            <a:avLst/>
          </a:prstGeom>
          <a:noFill/>
          <a:ln cap="flat" cmpd="sng" w="19050">
            <a:solidFill>
              <a:srgbClr val="529ECC"/>
            </a:solidFill>
            <a:prstDash val="solid"/>
            <a:round/>
            <a:headEnd len="med" w="med" type="none"/>
            <a:tailEnd len="med" w="med" type="none"/>
          </a:ln>
        </p:spPr>
      </p:cxnSp>
      <p:pic>
        <p:nvPicPr>
          <p:cNvPr id="248" name="Google Shape;248;p27"/>
          <p:cNvPicPr preferRelativeResize="0"/>
          <p:nvPr/>
        </p:nvPicPr>
        <p:blipFill>
          <a:blip r:embed="rId4">
            <a:alphaModFix/>
          </a:blip>
          <a:stretch>
            <a:fillRect/>
          </a:stretch>
        </p:blipFill>
        <p:spPr>
          <a:xfrm>
            <a:off x="5532483" y="2990363"/>
            <a:ext cx="502920" cy="502920"/>
          </a:xfrm>
          <a:prstGeom prst="rect">
            <a:avLst/>
          </a:prstGeom>
          <a:noFill/>
          <a:ln>
            <a:noFill/>
          </a:ln>
        </p:spPr>
      </p:pic>
      <p:graphicFrame>
        <p:nvGraphicFramePr>
          <p:cNvPr id="249" name="Google Shape;249;p27"/>
          <p:cNvGraphicFramePr/>
          <p:nvPr/>
        </p:nvGraphicFramePr>
        <p:xfrm>
          <a:off x="435325" y="847972"/>
          <a:ext cx="3000000" cy="3000000"/>
        </p:xfrm>
        <a:graphic>
          <a:graphicData uri="http://schemas.openxmlformats.org/drawingml/2006/table">
            <a:tbl>
              <a:tblPr>
                <a:noFill/>
                <a:tableStyleId>{E7229319-236B-4B73-AC2B-8A87CE6BE902}</a:tableStyleId>
              </a:tblPr>
              <a:tblGrid>
                <a:gridCol w="1413675"/>
                <a:gridCol w="2583725"/>
                <a:gridCol w="827925"/>
              </a:tblGrid>
              <a:tr h="315575">
                <a:tc>
                  <a:txBody>
                    <a:bodyPr/>
                    <a:lstStyle/>
                    <a:p>
                      <a:pPr indent="0" lvl="0" marL="0" rtl="0" algn="l">
                        <a:lnSpc>
                          <a:spcPct val="115000"/>
                        </a:lnSpc>
                        <a:spcBef>
                          <a:spcPts val="0"/>
                        </a:spcBef>
                        <a:spcAft>
                          <a:spcPts val="0"/>
                        </a:spcAft>
                        <a:buNone/>
                      </a:pPr>
                      <a:r>
                        <a:rPr b="1" lang="en" sz="1000">
                          <a:latin typeface="Lato"/>
                          <a:ea typeface="Lato"/>
                          <a:cs typeface="Lato"/>
                          <a:sym typeface="Lato"/>
                        </a:rPr>
                        <a:t>Proposed Goals</a:t>
                      </a:r>
                      <a:endParaRPr b="1" sz="1000">
                        <a:latin typeface="Lato"/>
                        <a:ea typeface="Lato"/>
                        <a:cs typeface="Lato"/>
                        <a:sym typeface="Lato"/>
                      </a:endParaRPr>
                    </a:p>
                  </a:txBody>
                  <a:tcPr marT="91425" marB="91425"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1000">
                          <a:latin typeface="Lato"/>
                          <a:ea typeface="Lato"/>
                          <a:cs typeface="Lato"/>
                          <a:sym typeface="Lato"/>
                        </a:rPr>
                        <a:t>Potential Key Results (TBD)</a:t>
                      </a:r>
                      <a:endParaRPr b="1" sz="1000">
                        <a:latin typeface="Lato"/>
                        <a:ea typeface="Lato"/>
                        <a:cs typeface="Lato"/>
                        <a:sym typeface="Lato"/>
                      </a:endParaRPr>
                    </a:p>
                  </a:txBody>
                  <a:tcPr marT="91425" marB="91425"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1000">
                          <a:latin typeface="Lato"/>
                          <a:ea typeface="Lato"/>
                          <a:cs typeface="Lato"/>
                          <a:sym typeface="Lato"/>
                        </a:rPr>
                        <a:t>Probability</a:t>
                      </a:r>
                      <a:endParaRPr b="1" sz="1000">
                        <a:latin typeface="Lato"/>
                        <a:ea typeface="Lato"/>
                        <a:cs typeface="Lato"/>
                        <a:sym typeface="Lato"/>
                      </a:endParaRPr>
                    </a:p>
                  </a:txBody>
                  <a:tcPr marT="91425" marB="91425"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r>
              <a:tr h="621000">
                <a:tc>
                  <a:txBody>
                    <a:bodyPr/>
                    <a:lstStyle/>
                    <a:p>
                      <a:pPr indent="0" lvl="0" marL="0" rtl="0" algn="l">
                        <a:lnSpc>
                          <a:spcPct val="115000"/>
                        </a:lnSpc>
                        <a:spcBef>
                          <a:spcPts val="0"/>
                        </a:spcBef>
                        <a:spcAft>
                          <a:spcPts val="0"/>
                        </a:spcAft>
                        <a:buNone/>
                      </a:pPr>
                      <a:r>
                        <a:rPr lang="en" sz="1000">
                          <a:latin typeface="Lato"/>
                          <a:ea typeface="Lato"/>
                          <a:cs typeface="Lato"/>
                          <a:sym typeface="Lato"/>
                        </a:rPr>
                        <a:t>Develop feature for Product  X to Improve KPI Y</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292100" lvl="0" marL="457200" rtl="0" algn="l">
                        <a:lnSpc>
                          <a:spcPct val="115000"/>
                        </a:lnSpc>
                        <a:spcBef>
                          <a:spcPts val="0"/>
                        </a:spcBef>
                        <a:spcAft>
                          <a:spcPts val="0"/>
                        </a:spcAft>
                        <a:buSzPts val="1000"/>
                        <a:buFont typeface="Lato"/>
                        <a:buAutoNum type="arabicPeriod"/>
                      </a:pPr>
                      <a:r>
                        <a:rPr lang="en" sz="1000">
                          <a:latin typeface="Lato"/>
                          <a:ea typeface="Lato"/>
                          <a:cs typeface="Lato"/>
                          <a:sym typeface="Lato"/>
                        </a:rPr>
                        <a:t>Establish roadmap goals by certain date</a:t>
                      </a:r>
                      <a:endParaRPr sz="1000">
                        <a:latin typeface="Lato"/>
                        <a:ea typeface="Lato"/>
                        <a:cs typeface="Lato"/>
                        <a:sym typeface="Lato"/>
                      </a:endParaRPr>
                    </a:p>
                    <a:p>
                      <a:pPr indent="-292100" lvl="0" marL="457200" rtl="0" algn="l">
                        <a:lnSpc>
                          <a:spcPct val="115000"/>
                        </a:lnSpc>
                        <a:spcBef>
                          <a:spcPts val="0"/>
                        </a:spcBef>
                        <a:spcAft>
                          <a:spcPts val="0"/>
                        </a:spcAft>
                        <a:buSzPts val="1000"/>
                        <a:buFont typeface="Lato"/>
                        <a:buAutoNum type="arabicPeriod"/>
                      </a:pPr>
                      <a:r>
                        <a:rPr lang="en" sz="1000">
                          <a:latin typeface="Lato"/>
                          <a:ea typeface="Lato"/>
                          <a:cs typeface="Lato"/>
                          <a:sym typeface="Lato"/>
                        </a:rPr>
                        <a:t>Hit goals by certain date</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latin typeface="Lato"/>
                        <a:ea typeface="Lato"/>
                        <a:cs typeface="Lato"/>
                        <a:sym typeface="Lato"/>
                      </a:endParaRPr>
                    </a:p>
                    <a:p>
                      <a:pPr indent="0" lvl="0" marL="0" rtl="0" algn="ctr">
                        <a:lnSpc>
                          <a:spcPct val="115000"/>
                        </a:lnSpc>
                        <a:spcBef>
                          <a:spcPts val="0"/>
                        </a:spcBef>
                        <a:spcAft>
                          <a:spcPts val="0"/>
                        </a:spcAft>
                        <a:buNone/>
                      </a:pPr>
                      <a:r>
                        <a:rPr lang="en" sz="1000">
                          <a:latin typeface="Lato"/>
                          <a:ea typeface="Lato"/>
                          <a:cs typeface="Lato"/>
                          <a:sym typeface="Lato"/>
                        </a:rPr>
                        <a:t>100%</a:t>
                      </a:r>
                      <a:endParaRPr sz="1000">
                        <a:latin typeface="Lato"/>
                        <a:ea typeface="Lato"/>
                        <a:cs typeface="Lato"/>
                        <a:sym typeface="Lato"/>
                      </a:endParaRPr>
                    </a:p>
                    <a:p>
                      <a:pPr indent="0" lvl="0" marL="0" rtl="0" algn="l">
                        <a:lnSpc>
                          <a:spcPct val="115000"/>
                        </a:lnSpc>
                        <a:spcBef>
                          <a:spcPts val="0"/>
                        </a:spcBef>
                        <a:spcAft>
                          <a:spcPts val="0"/>
                        </a:spcAft>
                        <a:buNone/>
                      </a:pPr>
                      <a:r>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621000">
                <a:tc>
                  <a:txBody>
                    <a:bodyPr/>
                    <a:lstStyle/>
                    <a:p>
                      <a:pPr indent="0" lvl="0" marL="0" rtl="0" algn="l">
                        <a:lnSpc>
                          <a:spcPct val="115000"/>
                        </a:lnSpc>
                        <a:spcBef>
                          <a:spcPts val="0"/>
                        </a:spcBef>
                        <a:spcAft>
                          <a:spcPts val="0"/>
                        </a:spcAft>
                        <a:buNone/>
                      </a:pPr>
                      <a:r>
                        <a:rPr lang="en" sz="1000">
                          <a:latin typeface="Lato"/>
                          <a:ea typeface="Lato"/>
                          <a:cs typeface="Lato"/>
                          <a:sym typeface="Lato"/>
                        </a:rPr>
                        <a:t>Push Advantage with Product Z</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292100" lvl="0" marL="457200" rtl="0" algn="l">
                        <a:lnSpc>
                          <a:spcPct val="115000"/>
                        </a:lnSpc>
                        <a:spcBef>
                          <a:spcPts val="0"/>
                        </a:spcBef>
                        <a:spcAft>
                          <a:spcPts val="0"/>
                        </a:spcAft>
                        <a:buClr>
                          <a:schemeClr val="dk1"/>
                        </a:buClr>
                        <a:buSzPts val="1000"/>
                        <a:buFont typeface="Lato"/>
                        <a:buAutoNum type="arabicPeriod"/>
                      </a:pPr>
                      <a:r>
                        <a:rPr lang="en" sz="1000">
                          <a:solidFill>
                            <a:schemeClr val="dk1"/>
                          </a:solidFill>
                          <a:latin typeface="Lato"/>
                          <a:ea typeface="Lato"/>
                          <a:cs typeface="Lato"/>
                          <a:sym typeface="Lato"/>
                        </a:rPr>
                        <a:t>Map out product Z 2.0 by certain date</a:t>
                      </a:r>
                      <a:endParaRPr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AutoNum type="arabicPeriod"/>
                      </a:pPr>
                      <a:r>
                        <a:rPr lang="en" sz="1000">
                          <a:solidFill>
                            <a:schemeClr val="dk1"/>
                          </a:solidFill>
                          <a:latin typeface="Lato"/>
                          <a:ea typeface="Lato"/>
                          <a:cs typeface="Lato"/>
                          <a:sym typeface="Lato"/>
                        </a:rPr>
                        <a:t>Beta test with # of select users</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solidFill>
                            <a:schemeClr val="dk1"/>
                          </a:solidFill>
                          <a:latin typeface="Lato"/>
                          <a:ea typeface="Lato"/>
                          <a:cs typeface="Lato"/>
                          <a:sym typeface="Lato"/>
                        </a:rPr>
                        <a:t>75%</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773700">
                <a:tc>
                  <a:txBody>
                    <a:bodyPr/>
                    <a:lstStyle/>
                    <a:p>
                      <a:pPr indent="0" lvl="0" marL="0" rtl="0" algn="l">
                        <a:lnSpc>
                          <a:spcPct val="115000"/>
                        </a:lnSpc>
                        <a:spcBef>
                          <a:spcPts val="0"/>
                        </a:spcBef>
                        <a:spcAft>
                          <a:spcPts val="0"/>
                        </a:spcAft>
                        <a:buNone/>
                      </a:pPr>
                      <a:r>
                        <a:rPr lang="en" sz="1000">
                          <a:latin typeface="Lato"/>
                          <a:ea typeface="Lato"/>
                          <a:cs typeface="Lato"/>
                          <a:sym typeface="Lato"/>
                        </a:rPr>
                        <a:t>Q2 Sales Objective</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292100" lvl="0" marL="457200" rtl="0" algn="l">
                        <a:lnSpc>
                          <a:spcPct val="115000"/>
                        </a:lnSpc>
                        <a:spcBef>
                          <a:spcPts val="0"/>
                        </a:spcBef>
                        <a:spcAft>
                          <a:spcPts val="0"/>
                        </a:spcAft>
                        <a:buSzPts val="1000"/>
                        <a:buFont typeface="Lato"/>
                        <a:buAutoNum type="arabicPeriod"/>
                      </a:pPr>
                      <a:r>
                        <a:rPr lang="en" sz="1000">
                          <a:latin typeface="Lato"/>
                          <a:ea typeface="Lato"/>
                          <a:cs typeface="Lato"/>
                          <a:sym typeface="Lato"/>
                        </a:rPr>
                        <a:t>Grow/shrink sales team to certain size</a:t>
                      </a:r>
                      <a:endParaRPr sz="1000">
                        <a:latin typeface="Lato"/>
                        <a:ea typeface="Lato"/>
                        <a:cs typeface="Lato"/>
                        <a:sym typeface="Lato"/>
                      </a:endParaRPr>
                    </a:p>
                    <a:p>
                      <a:pPr indent="-292100" lvl="0" marL="457200" rtl="0" algn="l">
                        <a:lnSpc>
                          <a:spcPct val="115000"/>
                        </a:lnSpc>
                        <a:spcBef>
                          <a:spcPts val="0"/>
                        </a:spcBef>
                        <a:spcAft>
                          <a:spcPts val="0"/>
                        </a:spcAft>
                        <a:buSzPts val="1000"/>
                        <a:buFont typeface="Lato"/>
                        <a:buAutoNum type="arabicPeriod"/>
                      </a:pPr>
                      <a:r>
                        <a:rPr lang="en" sz="1000">
                          <a:latin typeface="Lato"/>
                          <a:ea typeface="Lato"/>
                          <a:cs typeface="Lato"/>
                          <a:sym typeface="Lato"/>
                        </a:rPr>
                        <a:t>Deliver +/- X% of  quarterly sales goal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000">
                          <a:latin typeface="Lato"/>
                          <a:ea typeface="Lato"/>
                          <a:cs typeface="Lato"/>
                          <a:sym typeface="Lato"/>
                        </a:rPr>
                        <a:t>50%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621000">
                <a:tc>
                  <a:txBody>
                    <a:bodyPr/>
                    <a:lstStyle/>
                    <a:p>
                      <a:pPr indent="0" lvl="0" marL="0" rtl="0" algn="l">
                        <a:lnSpc>
                          <a:spcPct val="115000"/>
                        </a:lnSpc>
                        <a:spcBef>
                          <a:spcPts val="0"/>
                        </a:spcBef>
                        <a:spcAft>
                          <a:spcPts val="0"/>
                        </a:spcAft>
                        <a:buNone/>
                      </a:pPr>
                      <a:r>
                        <a:rPr lang="en" sz="1000">
                          <a:latin typeface="Lato"/>
                          <a:ea typeface="Lato"/>
                          <a:cs typeface="Lato"/>
                          <a:sym typeface="Lato"/>
                        </a:rPr>
                        <a:t>Q2 Marketing Objective</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292100" lvl="0" marL="457200" rtl="0" algn="l">
                        <a:lnSpc>
                          <a:spcPct val="115000"/>
                        </a:lnSpc>
                        <a:spcBef>
                          <a:spcPts val="0"/>
                        </a:spcBef>
                        <a:spcAft>
                          <a:spcPts val="0"/>
                        </a:spcAft>
                        <a:buClr>
                          <a:schemeClr val="dk1"/>
                        </a:buClr>
                        <a:buSzPts val="1000"/>
                        <a:buFont typeface="Lato"/>
                        <a:buAutoNum type="arabicPeriod"/>
                      </a:pPr>
                      <a:r>
                        <a:rPr lang="en" sz="1000">
                          <a:solidFill>
                            <a:schemeClr val="dk1"/>
                          </a:solidFill>
                          <a:latin typeface="Lato"/>
                          <a:ea typeface="Lato"/>
                          <a:cs typeface="Lato"/>
                          <a:sym typeface="Lato"/>
                        </a:rPr>
                        <a:t>Reach X number of potential customers</a:t>
                      </a:r>
                      <a:endParaRPr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AutoNum type="arabicPeriod"/>
                      </a:pPr>
                      <a:r>
                        <a:rPr lang="en" sz="1000">
                          <a:solidFill>
                            <a:schemeClr val="dk1"/>
                          </a:solidFill>
                          <a:latin typeface="Lato"/>
                          <a:ea typeface="Lato"/>
                          <a:cs typeface="Lato"/>
                          <a:sym typeface="Lato"/>
                        </a:rPr>
                        <a:t>Differentiate brand via X key metric</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000">
                          <a:latin typeface="Lato"/>
                          <a:ea typeface="Lato"/>
                          <a:cs typeface="Lato"/>
                          <a:sym typeface="Lato"/>
                        </a:rPr>
                        <a:t>50%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bl>
          </a:graphicData>
        </a:graphic>
      </p:graphicFrame>
      <p:graphicFrame>
        <p:nvGraphicFramePr>
          <p:cNvPr id="250" name="Google Shape;250;p27"/>
          <p:cNvGraphicFramePr/>
          <p:nvPr/>
        </p:nvGraphicFramePr>
        <p:xfrm>
          <a:off x="5430250" y="847972"/>
          <a:ext cx="3000000" cy="3000000"/>
        </p:xfrm>
        <a:graphic>
          <a:graphicData uri="http://schemas.openxmlformats.org/drawingml/2006/table">
            <a:tbl>
              <a:tblPr>
                <a:noFill/>
                <a:tableStyleId>{E7229319-236B-4B73-AC2B-8A87CE6BE902}</a:tableStyleId>
              </a:tblPr>
              <a:tblGrid>
                <a:gridCol w="2804350"/>
                <a:gridCol w="712975"/>
              </a:tblGrid>
              <a:tr h="273000">
                <a:tc>
                  <a:txBody>
                    <a:bodyPr/>
                    <a:lstStyle/>
                    <a:p>
                      <a:pPr indent="0" lvl="0" marL="0" rtl="0" algn="l">
                        <a:lnSpc>
                          <a:spcPct val="115000"/>
                        </a:lnSpc>
                        <a:spcBef>
                          <a:spcPts val="0"/>
                        </a:spcBef>
                        <a:spcAft>
                          <a:spcPts val="0"/>
                        </a:spcAft>
                        <a:buNone/>
                      </a:pPr>
                      <a:r>
                        <a:rPr b="1" lang="en" sz="1000">
                          <a:solidFill>
                            <a:schemeClr val="dk1"/>
                          </a:solidFill>
                          <a:latin typeface="Lato"/>
                          <a:ea typeface="Lato"/>
                          <a:cs typeface="Lato"/>
                          <a:sym typeface="Lato"/>
                        </a:rPr>
                        <a:t>Goals by next fundraise (Q4 </a:t>
                      </a:r>
                      <a:r>
                        <a:rPr b="1" lang="en" sz="1000">
                          <a:solidFill>
                            <a:schemeClr val="dk1"/>
                          </a:solidFill>
                          <a:latin typeface="Lato"/>
                          <a:ea typeface="Lato"/>
                          <a:cs typeface="Lato"/>
                          <a:sym typeface="Lato"/>
                        </a:rPr>
                        <a:t>202</a:t>
                      </a:r>
                      <a:r>
                        <a:rPr b="1" lang="en" sz="1000">
                          <a:solidFill>
                            <a:schemeClr val="dk1"/>
                          </a:solidFill>
                          <a:latin typeface="Lato"/>
                          <a:ea typeface="Lato"/>
                          <a:cs typeface="Lato"/>
                          <a:sym typeface="Lato"/>
                        </a:rPr>
                        <a:t>5)</a:t>
                      </a:r>
                      <a:endParaRPr b="1" sz="1000">
                        <a:latin typeface="Lato"/>
                        <a:ea typeface="Lato"/>
                        <a:cs typeface="Lato"/>
                        <a:sym typeface="Lato"/>
                      </a:endParaRPr>
                    </a:p>
                  </a:txBody>
                  <a:tcPr marT="91425" marB="91425"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1000">
                          <a:latin typeface="Lato"/>
                          <a:ea typeface="Lato"/>
                          <a:cs typeface="Lato"/>
                          <a:sym typeface="Lato"/>
                        </a:rPr>
                        <a:t>Status</a:t>
                      </a:r>
                      <a:endParaRPr b="1" sz="1000">
                        <a:latin typeface="Lato"/>
                        <a:ea typeface="Lato"/>
                        <a:cs typeface="Lato"/>
                        <a:sym typeface="Lato"/>
                      </a:endParaRPr>
                    </a:p>
                  </a:txBody>
                  <a:tcPr marT="91425" marB="91425"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r>
              <a:tr h="273000">
                <a:tc>
                  <a:txBody>
                    <a:bodyPr/>
                    <a:lstStyle/>
                    <a:p>
                      <a:pPr indent="0" lvl="0" marL="0" rtl="0" algn="l">
                        <a:lnSpc>
                          <a:spcPct val="115000"/>
                        </a:lnSpc>
                        <a:spcBef>
                          <a:spcPts val="0"/>
                        </a:spcBef>
                        <a:spcAft>
                          <a:spcPts val="0"/>
                        </a:spcAft>
                        <a:buNone/>
                      </a:pPr>
                      <a:r>
                        <a:rPr lang="en" sz="1000">
                          <a:latin typeface="Lato"/>
                          <a:ea typeface="Lato"/>
                          <a:cs typeface="Lato"/>
                          <a:sym typeface="Lato"/>
                        </a:rPr>
                        <a:t>Revenue 3x y/y,$xxx</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Bad</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r>
              <a:tr h="292250">
                <a:tc>
                  <a:txBody>
                    <a:bodyPr/>
                    <a:lstStyle/>
                    <a:p>
                      <a:pPr indent="0" lvl="0" marL="0" rtl="0" algn="l">
                        <a:lnSpc>
                          <a:spcPct val="115000"/>
                        </a:lnSpc>
                        <a:spcBef>
                          <a:spcPts val="0"/>
                        </a:spcBef>
                        <a:spcAft>
                          <a:spcPts val="0"/>
                        </a:spcAft>
                        <a:buNone/>
                      </a:pPr>
                      <a:r>
                        <a:rPr lang="en" sz="1000">
                          <a:solidFill>
                            <a:schemeClr val="dk1"/>
                          </a:solidFill>
                          <a:latin typeface="Lato"/>
                          <a:ea typeface="Lato"/>
                          <a:cs typeface="Lato"/>
                          <a:sym typeface="Lato"/>
                        </a:rPr>
                        <a:t>LTV/CAC over 3x in first 90 days</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Good</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r>
              <a:tr h="29225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3 marquee customers with ATV over $1m ea.</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6D8"/>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Ok</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6D8"/>
                    </a:solidFill>
                  </a:tcPr>
                </a:tc>
              </a:tr>
              <a:tr h="292250">
                <a:tc>
                  <a:txBody>
                    <a:bodyPr/>
                    <a:lstStyle/>
                    <a:p>
                      <a:pPr indent="0" lvl="0" marL="0" rtl="0" algn="l">
                        <a:lnSpc>
                          <a:spcPct val="115000"/>
                        </a:lnSpc>
                        <a:spcBef>
                          <a:spcPts val="0"/>
                        </a:spcBef>
                        <a:spcAft>
                          <a:spcPts val="0"/>
                        </a:spcAft>
                        <a:buNone/>
                      </a:pPr>
                      <a:r>
                        <a:rPr lang="en" sz="1000">
                          <a:solidFill>
                            <a:schemeClr val="dk1"/>
                          </a:solidFill>
                          <a:latin typeface="Lato"/>
                          <a:ea typeface="Lato"/>
                          <a:cs typeface="Lato"/>
                          <a:sym typeface="Lato"/>
                        </a:rPr>
                        <a:t>Working demo of v2 video product</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6D8"/>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Ok</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6D8"/>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8"/>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 Roadmap</a:t>
            </a:r>
            <a:endParaRPr/>
          </a:p>
        </p:txBody>
      </p:sp>
      <p:sp>
        <p:nvSpPr>
          <p:cNvPr id="256" name="Google Shape;256;p28"/>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15 minutes</a:t>
            </a:r>
            <a:endParaRPr sz="1000">
              <a:solidFill>
                <a:srgbClr val="666666"/>
              </a:solidFill>
            </a:endParaRPr>
          </a:p>
        </p:txBody>
      </p:sp>
      <p:pic>
        <p:nvPicPr>
          <p:cNvPr id="257" name="Google Shape;257;p28"/>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258" name="Google Shape;258;p28"/>
          <p:cNvSpPr txBox="1"/>
          <p:nvPr>
            <p:ph type="title"/>
          </p:nvPr>
        </p:nvSpPr>
        <p:spPr>
          <a:xfrm>
            <a:off x="4450500" y="3845525"/>
            <a:ext cx="18213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259" name="Google Shape;259;p28"/>
          <p:cNvSpPr txBox="1"/>
          <p:nvPr>
            <p:ph type="title"/>
          </p:nvPr>
        </p:nvSpPr>
        <p:spPr>
          <a:xfrm>
            <a:off x="4450500" y="4228325"/>
            <a:ext cx="4381800" cy="83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“The roadmap challenge is keeping it high enough level to be readable, but not so high level that none of it is controversial. Get out of the abstract, include screenshots or mockups. The Risk and Impact columns can help a team &amp; board calibrate if they have enough moonshots vs incremental features.”</a:t>
            </a:r>
            <a:endParaRPr b="0" sz="1000">
              <a:latin typeface="Lato Light"/>
              <a:ea typeface="Lato Light"/>
              <a:cs typeface="Lato Light"/>
              <a:sym typeface="Lato Light"/>
            </a:endParaRPr>
          </a:p>
        </p:txBody>
      </p:sp>
      <p:cxnSp>
        <p:nvCxnSpPr>
          <p:cNvPr id="260" name="Google Shape;260;p28"/>
          <p:cNvCxnSpPr/>
          <p:nvPr/>
        </p:nvCxnSpPr>
        <p:spPr>
          <a:xfrm>
            <a:off x="4552750" y="4198175"/>
            <a:ext cx="165600" cy="0"/>
          </a:xfrm>
          <a:prstGeom prst="straightConnector1">
            <a:avLst/>
          </a:prstGeom>
          <a:noFill/>
          <a:ln cap="flat" cmpd="sng" w="19050">
            <a:solidFill>
              <a:srgbClr val="529ECC"/>
            </a:solidFill>
            <a:prstDash val="solid"/>
            <a:round/>
            <a:headEnd len="med" w="med" type="none"/>
            <a:tailEnd len="med" w="med" type="none"/>
          </a:ln>
        </p:spPr>
      </p:cxnSp>
      <p:pic>
        <p:nvPicPr>
          <p:cNvPr id="261" name="Google Shape;261;p28"/>
          <p:cNvPicPr preferRelativeResize="0"/>
          <p:nvPr/>
        </p:nvPicPr>
        <p:blipFill>
          <a:blip r:embed="rId4">
            <a:alphaModFix/>
          </a:blip>
          <a:stretch>
            <a:fillRect/>
          </a:stretch>
        </p:blipFill>
        <p:spPr>
          <a:xfrm>
            <a:off x="3876471" y="3902888"/>
            <a:ext cx="502920" cy="502920"/>
          </a:xfrm>
          <a:prstGeom prst="rect">
            <a:avLst/>
          </a:prstGeom>
          <a:noFill/>
          <a:ln>
            <a:noFill/>
          </a:ln>
        </p:spPr>
      </p:pic>
      <p:graphicFrame>
        <p:nvGraphicFramePr>
          <p:cNvPr id="262" name="Google Shape;262;p28"/>
          <p:cNvGraphicFramePr/>
          <p:nvPr/>
        </p:nvGraphicFramePr>
        <p:xfrm>
          <a:off x="311700" y="938500"/>
          <a:ext cx="3000000" cy="3000000"/>
        </p:xfrm>
        <a:graphic>
          <a:graphicData uri="http://schemas.openxmlformats.org/drawingml/2006/table">
            <a:tbl>
              <a:tblPr>
                <a:noFill/>
                <a:tableStyleId>{E7229319-236B-4B73-AC2B-8A87CE6BE902}</a:tableStyleId>
              </a:tblPr>
              <a:tblGrid>
                <a:gridCol w="998650"/>
                <a:gridCol w="2003275"/>
                <a:gridCol w="2206375"/>
                <a:gridCol w="1089525"/>
                <a:gridCol w="2168425"/>
              </a:tblGrid>
              <a:tr h="316525">
                <a:tc>
                  <a:txBody>
                    <a:bodyPr/>
                    <a:lstStyle/>
                    <a:p>
                      <a:pPr indent="0" lvl="0" marL="0" rtl="0" algn="l">
                        <a:lnSpc>
                          <a:spcPct val="115000"/>
                        </a:lnSpc>
                        <a:spcBef>
                          <a:spcPts val="0"/>
                        </a:spcBef>
                        <a:spcAft>
                          <a:spcPts val="0"/>
                        </a:spcAft>
                        <a:buNone/>
                      </a:pPr>
                      <a:r>
                        <a:t/>
                      </a:r>
                      <a:endParaRPr b="1" sz="800">
                        <a:latin typeface="Lato"/>
                        <a:ea typeface="Lato"/>
                        <a:cs typeface="Lato"/>
                        <a:sym typeface="Lato"/>
                      </a:endParaRPr>
                    </a:p>
                  </a:txBody>
                  <a:tcPr marT="91425" marB="91425" marR="91425" marL="91425" anchor="ctr">
                    <a:lnL cap="flat" cmpd="sng" w="9525">
                      <a:solidFill>
                        <a:srgbClr val="DEE2E6">
                          <a:alpha val="0"/>
                        </a:srgbClr>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alpha val="0"/>
                        </a:srgbClr>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800">
                          <a:solidFill>
                            <a:srgbClr val="FFFFFF"/>
                          </a:solidFill>
                          <a:latin typeface="Lato"/>
                          <a:ea typeface="Lato"/>
                          <a:cs typeface="Lato"/>
                          <a:sym typeface="Lato"/>
                        </a:rPr>
                        <a:t>Product Area</a:t>
                      </a:r>
                      <a:endParaRPr b="1" sz="800">
                        <a:solidFill>
                          <a:srgbClr val="FFFFFF"/>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351C75"/>
                    </a:solidFill>
                  </a:tcPr>
                </a:tc>
                <a:tc>
                  <a:txBody>
                    <a:bodyPr/>
                    <a:lstStyle/>
                    <a:p>
                      <a:pPr indent="0" lvl="0" marL="0" rtl="0" algn="l">
                        <a:lnSpc>
                          <a:spcPct val="115000"/>
                        </a:lnSpc>
                        <a:spcBef>
                          <a:spcPts val="0"/>
                        </a:spcBef>
                        <a:spcAft>
                          <a:spcPts val="0"/>
                        </a:spcAft>
                        <a:buNone/>
                      </a:pPr>
                      <a:r>
                        <a:rPr b="1" lang="en" sz="800">
                          <a:solidFill>
                            <a:srgbClr val="FFFFFF"/>
                          </a:solidFill>
                          <a:latin typeface="Lato"/>
                          <a:ea typeface="Lato"/>
                          <a:cs typeface="Lato"/>
                          <a:sym typeface="Lato"/>
                        </a:rPr>
                        <a:t>Features</a:t>
                      </a:r>
                      <a:endParaRPr b="1" sz="800">
                        <a:solidFill>
                          <a:srgbClr val="FFFFFF"/>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674EA7"/>
                    </a:solidFill>
                  </a:tcPr>
                </a:tc>
                <a:tc>
                  <a:txBody>
                    <a:bodyPr/>
                    <a:lstStyle/>
                    <a:p>
                      <a:pPr indent="0" lvl="0" marL="0" rtl="0" algn="l">
                        <a:lnSpc>
                          <a:spcPct val="115000"/>
                        </a:lnSpc>
                        <a:spcBef>
                          <a:spcPts val="0"/>
                        </a:spcBef>
                        <a:spcAft>
                          <a:spcPts val="0"/>
                        </a:spcAft>
                        <a:buNone/>
                      </a:pPr>
                      <a:r>
                        <a:rPr b="1" lang="en" sz="800">
                          <a:latin typeface="Lato"/>
                          <a:ea typeface="Lato"/>
                          <a:cs typeface="Lato"/>
                          <a:sym typeface="Lato"/>
                        </a:rPr>
                        <a:t>Risk</a:t>
                      </a:r>
                      <a:endParaRPr b="1"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B4A7D6"/>
                    </a:solidFill>
                  </a:tcPr>
                </a:tc>
                <a:tc>
                  <a:txBody>
                    <a:bodyPr/>
                    <a:lstStyle/>
                    <a:p>
                      <a:pPr indent="0" lvl="0" marL="0" rtl="0" algn="l">
                        <a:lnSpc>
                          <a:spcPct val="115000"/>
                        </a:lnSpc>
                        <a:spcBef>
                          <a:spcPts val="0"/>
                        </a:spcBef>
                        <a:spcAft>
                          <a:spcPts val="0"/>
                        </a:spcAft>
                        <a:buNone/>
                      </a:pPr>
                      <a:r>
                        <a:rPr b="1" lang="en" sz="800">
                          <a:latin typeface="Lato"/>
                          <a:ea typeface="Lato"/>
                          <a:cs typeface="Lato"/>
                          <a:sym typeface="Lato"/>
                        </a:rPr>
                        <a:t>Impact - Notes</a:t>
                      </a:r>
                      <a:endParaRPr b="1"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D9D2E9"/>
                    </a:solidFill>
                  </a:tcPr>
                </a:tc>
              </a:tr>
              <a:tr h="562900">
                <a:tc>
                  <a:txBody>
                    <a:bodyPr/>
                    <a:lstStyle/>
                    <a:p>
                      <a:pPr indent="0" lvl="0" marL="0" rtl="0" algn="ctr">
                        <a:lnSpc>
                          <a:spcPct val="115000"/>
                        </a:lnSpc>
                        <a:spcBef>
                          <a:spcPts val="0"/>
                        </a:spcBef>
                        <a:spcAft>
                          <a:spcPts val="0"/>
                        </a:spcAft>
                        <a:buClr>
                          <a:schemeClr val="dk1"/>
                        </a:buClr>
                        <a:buSzPts val="1100"/>
                        <a:buFont typeface="Arial"/>
                        <a:buNone/>
                      </a:pPr>
                      <a:r>
                        <a:rPr lang="en" sz="800">
                          <a:solidFill>
                            <a:schemeClr val="dk1"/>
                          </a:solidFill>
                          <a:latin typeface="Lato"/>
                          <a:ea typeface="Lato"/>
                          <a:cs typeface="Lato"/>
                          <a:sym typeface="Lato"/>
                        </a:rPr>
                        <a:t>By Next Quarter</a:t>
                      </a:r>
                      <a:endParaRPr sz="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6D9EEB"/>
                    </a:solidFill>
                  </a:tcPr>
                </a:tc>
                <a:tc>
                  <a:txBody>
                    <a:bodyPr/>
                    <a:lstStyle/>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Lato"/>
                          <a:ea typeface="Lato"/>
                          <a:cs typeface="Lato"/>
                          <a:sym typeface="Lato"/>
                        </a:rPr>
                        <a:t>Product 1 to be expanded by end of Q2</a:t>
                      </a:r>
                      <a:endParaRPr sz="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142240" lvl="0" marL="228600" marR="0" rtl="0" algn="l">
                        <a:lnSpc>
                          <a:spcPct val="115000"/>
                        </a:lnSpc>
                        <a:spcBef>
                          <a:spcPts val="0"/>
                        </a:spcBef>
                        <a:spcAft>
                          <a:spcPts val="0"/>
                        </a:spcAft>
                        <a:buSzPts val="800"/>
                        <a:buFont typeface="Lato"/>
                        <a:buChar char="●"/>
                      </a:pPr>
                      <a:r>
                        <a:rPr lang="en" sz="800">
                          <a:latin typeface="Lato"/>
                          <a:ea typeface="Lato"/>
                          <a:cs typeface="Lato"/>
                          <a:sym typeface="Lato"/>
                        </a:rPr>
                        <a:t> Feature 1 being added to product 1</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91440" lvl="0" marL="228600" rtl="0" algn="l">
                        <a:lnSpc>
                          <a:spcPct val="115000"/>
                        </a:lnSpc>
                        <a:spcBef>
                          <a:spcPts val="0"/>
                        </a:spcBef>
                        <a:spcAft>
                          <a:spcPts val="0"/>
                        </a:spcAft>
                        <a:buNone/>
                      </a:pPr>
                      <a:r>
                        <a:rPr lang="en" sz="800">
                          <a:latin typeface="Lato"/>
                          <a:ea typeface="Lato"/>
                          <a:cs typeface="Lato"/>
                          <a:sym typeface="Lato"/>
                        </a:rPr>
                        <a:t>Low</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91440" lvl="0" marL="228600" rtl="0" algn="l">
                        <a:lnSpc>
                          <a:spcPct val="115000"/>
                        </a:lnSpc>
                        <a:spcBef>
                          <a:spcPts val="0"/>
                        </a:spcBef>
                        <a:spcAft>
                          <a:spcPts val="0"/>
                        </a:spcAft>
                        <a:buNone/>
                      </a:pPr>
                      <a:r>
                        <a:rPr lang="en" sz="800">
                          <a:latin typeface="Lato"/>
                          <a:ea typeface="Lato"/>
                          <a:cs typeface="Lato"/>
                          <a:sym typeface="Lato"/>
                        </a:rPr>
                        <a:t>High - Big dependency for OKR1</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r>
              <a:tr h="461950">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6D9EEB"/>
                    </a:solidFill>
                  </a:tcPr>
                </a:tc>
                <a:tc>
                  <a:txBody>
                    <a:bodyPr/>
                    <a:lstStyle/>
                    <a:p>
                      <a:pPr indent="0" lvl="0" marL="0" rtl="0" algn="l">
                        <a:lnSpc>
                          <a:spcPct val="115000"/>
                        </a:lnSpc>
                        <a:spcBef>
                          <a:spcPts val="0"/>
                        </a:spcBef>
                        <a:spcAft>
                          <a:spcPts val="0"/>
                        </a:spcAft>
                        <a:buNone/>
                      </a:pPr>
                      <a:r>
                        <a:rPr lang="en" sz="800">
                          <a:solidFill>
                            <a:schemeClr val="dk1"/>
                          </a:solidFill>
                          <a:latin typeface="Lato"/>
                          <a:ea typeface="Lato"/>
                          <a:cs typeface="Lato"/>
                          <a:sym typeface="Lato"/>
                        </a:rPr>
                        <a:t>Product 2 to be expanded by end of Q2</a:t>
                      </a:r>
                      <a:endParaRPr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142240" lvl="0" marL="228600" marR="0" rtl="0" algn="l">
                        <a:lnSpc>
                          <a:spcPct val="115000"/>
                        </a:lnSpc>
                        <a:spcBef>
                          <a:spcPts val="0"/>
                        </a:spcBef>
                        <a:spcAft>
                          <a:spcPts val="0"/>
                        </a:spcAft>
                        <a:buSzPts val="800"/>
                        <a:buFont typeface="Lato"/>
                        <a:buChar char="●"/>
                      </a:pPr>
                      <a:r>
                        <a:rPr lang="en" sz="800">
                          <a:latin typeface="Lato"/>
                          <a:ea typeface="Lato"/>
                          <a:cs typeface="Lato"/>
                          <a:sym typeface="Lato"/>
                        </a:rPr>
                        <a:t> Feature 1 being added to product 2</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91440" lvl="0" marL="228600" rtl="0" algn="l">
                        <a:lnSpc>
                          <a:spcPct val="115000"/>
                        </a:lnSpc>
                        <a:spcBef>
                          <a:spcPts val="0"/>
                        </a:spcBef>
                        <a:spcAft>
                          <a:spcPts val="0"/>
                        </a:spcAft>
                        <a:buNone/>
                      </a:pPr>
                      <a:r>
                        <a:rPr lang="en" sz="800">
                          <a:latin typeface="Lato"/>
                          <a:ea typeface="Lato"/>
                          <a:cs typeface="Lato"/>
                          <a:sym typeface="Lato"/>
                        </a:rPr>
                        <a:t>Low</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91440" lvl="0" marL="228600" rtl="0" algn="l">
                        <a:lnSpc>
                          <a:spcPct val="115000"/>
                        </a:lnSpc>
                        <a:spcBef>
                          <a:spcPts val="0"/>
                        </a:spcBef>
                        <a:spcAft>
                          <a:spcPts val="0"/>
                        </a:spcAft>
                        <a:buNone/>
                      </a:pPr>
                      <a:r>
                        <a:rPr lang="en" sz="800">
                          <a:latin typeface="Lato"/>
                          <a:ea typeface="Lato"/>
                          <a:cs typeface="Lato"/>
                          <a:sym typeface="Lato"/>
                        </a:rPr>
                        <a:t>Low - </a:t>
                      </a:r>
                      <a:r>
                        <a:rPr lang="en" sz="800">
                          <a:solidFill>
                            <a:schemeClr val="dk1"/>
                          </a:solidFill>
                          <a:latin typeface="Lato"/>
                          <a:ea typeface="Lato"/>
                          <a:cs typeface="Lato"/>
                          <a:sym typeface="Lato"/>
                        </a:rPr>
                        <a:t>#1 requested quality of life for users</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r>
              <a:tr h="461950">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6D9EEB"/>
                    </a:solidFill>
                  </a:tcPr>
                </a:tc>
                <a:tc>
                  <a:txBody>
                    <a:bodyPr/>
                    <a:lstStyle/>
                    <a:p>
                      <a:pPr indent="0" lvl="0" marL="0" rtl="0" algn="l">
                        <a:lnSpc>
                          <a:spcPct val="115000"/>
                        </a:lnSpc>
                        <a:spcBef>
                          <a:spcPts val="0"/>
                        </a:spcBef>
                        <a:spcAft>
                          <a:spcPts val="0"/>
                        </a:spcAft>
                        <a:buNone/>
                      </a:pPr>
                      <a:r>
                        <a:rPr lang="en" sz="800">
                          <a:latin typeface="Lato"/>
                          <a:ea typeface="Lato"/>
                          <a:cs typeface="Lato"/>
                          <a:sym typeface="Lato"/>
                        </a:rPr>
                        <a:t>Product 3 to be expanded by end of Q2</a:t>
                      </a:r>
                      <a:endParaRPr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142240" lvl="0" marL="228600" marR="0" rtl="0" algn="l">
                        <a:lnSpc>
                          <a:spcPct val="115000"/>
                        </a:lnSpc>
                        <a:spcBef>
                          <a:spcPts val="0"/>
                        </a:spcBef>
                        <a:spcAft>
                          <a:spcPts val="0"/>
                        </a:spcAft>
                        <a:buSzPts val="800"/>
                        <a:buFont typeface="Lato"/>
                        <a:buChar char="●"/>
                      </a:pPr>
                      <a:r>
                        <a:rPr lang="en" sz="800">
                          <a:latin typeface="Lato"/>
                          <a:ea typeface="Lato"/>
                          <a:cs typeface="Lato"/>
                          <a:sym typeface="Lato"/>
                        </a:rPr>
                        <a:t> Feature 1 being added to product 3</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91440" lvl="0" marL="228600" rtl="0" algn="l">
                        <a:lnSpc>
                          <a:spcPct val="115000"/>
                        </a:lnSpc>
                        <a:spcBef>
                          <a:spcPts val="0"/>
                        </a:spcBef>
                        <a:spcAft>
                          <a:spcPts val="0"/>
                        </a:spcAft>
                        <a:buNone/>
                      </a:pPr>
                      <a:r>
                        <a:rPr lang="en" sz="800">
                          <a:latin typeface="Lato"/>
                          <a:ea typeface="Lato"/>
                          <a:cs typeface="Lato"/>
                          <a:sym typeface="Lato"/>
                        </a:rPr>
                        <a:t>High - Moonshot</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c>
                  <a:txBody>
                    <a:bodyPr/>
                    <a:lstStyle/>
                    <a:p>
                      <a:pPr indent="-91440" lvl="0" marL="228600" rtl="0" algn="l">
                        <a:lnSpc>
                          <a:spcPct val="115000"/>
                        </a:lnSpc>
                        <a:spcBef>
                          <a:spcPts val="0"/>
                        </a:spcBef>
                        <a:spcAft>
                          <a:spcPts val="0"/>
                        </a:spcAft>
                        <a:buNone/>
                      </a:pPr>
                      <a:r>
                        <a:rPr lang="en" sz="800">
                          <a:latin typeface="Lato"/>
                          <a:ea typeface="Lato"/>
                          <a:cs typeface="Lato"/>
                          <a:sym typeface="Lato"/>
                        </a:rPr>
                        <a:t>High - </a:t>
                      </a:r>
                      <a:r>
                        <a:rPr lang="en" sz="800">
                          <a:solidFill>
                            <a:schemeClr val="dk1"/>
                          </a:solidFill>
                          <a:latin typeface="Lato"/>
                          <a:ea typeface="Lato"/>
                          <a:cs typeface="Lato"/>
                          <a:sym typeface="Lato"/>
                        </a:rPr>
                        <a:t>Would transform demand-side acquisition</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r>
              <a:tr h="528725">
                <a:tc>
                  <a:txBody>
                    <a:bodyPr/>
                    <a:lstStyle/>
                    <a:p>
                      <a:pPr indent="0" lvl="0" marL="0" rtl="0" algn="ctr">
                        <a:lnSpc>
                          <a:spcPct val="115000"/>
                        </a:lnSpc>
                        <a:spcBef>
                          <a:spcPts val="0"/>
                        </a:spcBef>
                        <a:spcAft>
                          <a:spcPts val="0"/>
                        </a:spcAft>
                        <a:buNone/>
                      </a:pPr>
                      <a:r>
                        <a:rPr lang="en" sz="800">
                          <a:solidFill>
                            <a:schemeClr val="dk1"/>
                          </a:solidFill>
                          <a:latin typeface="Lato"/>
                          <a:ea typeface="Lato"/>
                          <a:cs typeface="Lato"/>
                          <a:sym typeface="Lato"/>
                        </a:rPr>
                        <a:t>By End of Year</a:t>
                      </a:r>
                      <a:endParaRPr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A4C2F4"/>
                    </a:solidFill>
                  </a:tcPr>
                </a:tc>
                <a:tc>
                  <a:txBody>
                    <a:bodyPr/>
                    <a:lstStyle/>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Lato"/>
                          <a:ea typeface="Lato"/>
                          <a:cs typeface="Lato"/>
                          <a:sym typeface="Lato"/>
                        </a:rPr>
                        <a:t>Product 1 to be expanded by end of </a:t>
                      </a:r>
                      <a:r>
                        <a:rPr lang="en" sz="800">
                          <a:solidFill>
                            <a:schemeClr val="dk1"/>
                          </a:solidFill>
                          <a:latin typeface="Lato"/>
                          <a:ea typeface="Lato"/>
                          <a:cs typeface="Lato"/>
                          <a:sym typeface="Lato"/>
                        </a:rPr>
                        <a:t>202</a:t>
                      </a:r>
                      <a:r>
                        <a:rPr lang="en" sz="800">
                          <a:solidFill>
                            <a:schemeClr val="dk1"/>
                          </a:solidFill>
                          <a:latin typeface="Lato"/>
                          <a:ea typeface="Lato"/>
                          <a:cs typeface="Lato"/>
                          <a:sym typeface="Lato"/>
                        </a:rPr>
                        <a:t>5</a:t>
                      </a:r>
                      <a:endParaRPr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142240" lvl="0" marL="228600" marR="0" rtl="0" algn="l">
                        <a:lnSpc>
                          <a:spcPct val="115000"/>
                        </a:lnSpc>
                        <a:spcBef>
                          <a:spcPts val="0"/>
                        </a:spcBef>
                        <a:spcAft>
                          <a:spcPts val="0"/>
                        </a:spcAft>
                        <a:buSzPts val="800"/>
                        <a:buFont typeface="Lato"/>
                        <a:buChar char="●"/>
                      </a:pPr>
                      <a:r>
                        <a:rPr lang="en" sz="800">
                          <a:latin typeface="Lato"/>
                          <a:ea typeface="Lato"/>
                          <a:cs typeface="Lato"/>
                          <a:sym typeface="Lato"/>
                        </a:rPr>
                        <a:t>Feature 1 </a:t>
                      </a:r>
                      <a:endParaRPr sz="800">
                        <a:latin typeface="Lato"/>
                        <a:ea typeface="Lato"/>
                        <a:cs typeface="Lato"/>
                        <a:sym typeface="Lato"/>
                      </a:endParaRPr>
                    </a:p>
                    <a:p>
                      <a:pPr indent="-142240" lvl="0" marL="228600" marR="0" rtl="0" algn="l">
                        <a:lnSpc>
                          <a:spcPct val="115000"/>
                        </a:lnSpc>
                        <a:spcBef>
                          <a:spcPts val="0"/>
                        </a:spcBef>
                        <a:spcAft>
                          <a:spcPts val="0"/>
                        </a:spcAft>
                        <a:buSzPts val="800"/>
                        <a:buFont typeface="Lato"/>
                        <a:buChar char="●"/>
                      </a:pPr>
                      <a:r>
                        <a:rPr lang="en" sz="800">
                          <a:latin typeface="Lato"/>
                          <a:ea typeface="Lato"/>
                          <a:cs typeface="Lato"/>
                          <a:sym typeface="Lato"/>
                        </a:rPr>
                        <a:t>Feature 2</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461950">
                <a:tc>
                  <a:txBody>
                    <a:bodyPr/>
                    <a:lstStyle/>
                    <a:p>
                      <a:pPr indent="0" lvl="0" marL="0" rtl="0" algn="ctr">
                        <a:lnSpc>
                          <a:spcPct val="115000"/>
                        </a:lnSpc>
                        <a:spcBef>
                          <a:spcPts val="0"/>
                        </a:spcBef>
                        <a:spcAft>
                          <a:spcPts val="0"/>
                        </a:spcAft>
                        <a:buNone/>
                      </a:pPr>
                      <a:r>
                        <a:rPr lang="en" sz="800">
                          <a:solidFill>
                            <a:schemeClr val="dk1"/>
                          </a:solidFill>
                          <a:latin typeface="Lato"/>
                          <a:ea typeface="Lato"/>
                          <a:cs typeface="Lato"/>
                          <a:sym typeface="Lato"/>
                        </a:rPr>
                        <a:t>By Next Fundraise</a:t>
                      </a:r>
                      <a:endParaRPr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C9DAF8"/>
                    </a:solidFill>
                  </a:tcPr>
                </a:tc>
                <a:tc>
                  <a:txBody>
                    <a:bodyPr/>
                    <a:lstStyle/>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Lato"/>
                          <a:ea typeface="Lato"/>
                          <a:cs typeface="Lato"/>
                          <a:sym typeface="Lato"/>
                        </a:rPr>
                        <a:t>Product 1 to be expanded by next fundraise</a:t>
                      </a:r>
                      <a:endParaRPr sz="8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142240" lvl="0" marL="228600" marR="0" rtl="0" algn="l">
                        <a:lnSpc>
                          <a:spcPct val="115000"/>
                        </a:lnSpc>
                        <a:spcBef>
                          <a:spcPts val="0"/>
                        </a:spcBef>
                        <a:spcAft>
                          <a:spcPts val="0"/>
                        </a:spcAft>
                        <a:buSzPts val="800"/>
                        <a:buFont typeface="Lato"/>
                        <a:buChar char="●"/>
                      </a:pPr>
                      <a:r>
                        <a:rPr lang="en" sz="800">
                          <a:latin typeface="Lato"/>
                          <a:ea typeface="Lato"/>
                          <a:cs typeface="Lato"/>
                          <a:sym typeface="Lato"/>
                        </a:rPr>
                        <a:t> Feature 3  being added to product 1</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t/>
                      </a:r>
                      <a:endParaRPr sz="800">
                        <a:latin typeface="Lato"/>
                        <a:ea typeface="Lato"/>
                        <a:cs typeface="Lato"/>
                        <a:sym typeface="Lato"/>
                      </a:endParaRPr>
                    </a:p>
                  </a:txBody>
                  <a:tcPr marT="91425" marB="91425" marR="45700" marL="45700"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Strategy Questions</a:t>
            </a:r>
            <a:endParaRPr i="1"/>
          </a:p>
        </p:txBody>
      </p:sp>
      <p:sp>
        <p:nvSpPr>
          <p:cNvPr id="268" name="Google Shape;268;p29"/>
          <p:cNvSpPr txBox="1"/>
          <p:nvPr>
            <p:ph idx="1" type="body"/>
          </p:nvPr>
        </p:nvSpPr>
        <p:spPr>
          <a:xfrm>
            <a:off x="311700" y="923875"/>
            <a:ext cx="8520600" cy="27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Highest Priority Issues</a:t>
            </a:r>
            <a:endParaRPr/>
          </a:p>
          <a:p>
            <a:pPr indent="-342900" lvl="0" marL="457200" rtl="0" algn="l">
              <a:spcBef>
                <a:spcPts val="1600"/>
              </a:spcBef>
              <a:spcAft>
                <a:spcPts val="0"/>
              </a:spcAft>
              <a:buSzPts val="1800"/>
              <a:buChar char="●"/>
            </a:pPr>
            <a:r>
              <a:rPr lang="en"/>
              <a:t>Broad issues to work through</a:t>
            </a:r>
            <a:endParaRPr/>
          </a:p>
          <a:p>
            <a:pPr indent="-342900" lvl="0" marL="457200" rtl="0" algn="l">
              <a:spcBef>
                <a:spcPts val="0"/>
              </a:spcBef>
              <a:spcAft>
                <a:spcPts val="0"/>
              </a:spcAft>
              <a:buSzPts val="1800"/>
              <a:buChar char="●"/>
            </a:pPr>
            <a:r>
              <a:rPr lang="en"/>
              <a:t>Product directions and pivots (if this, then that)</a:t>
            </a:r>
            <a:endParaRPr/>
          </a:p>
          <a:p>
            <a:pPr indent="-342900" lvl="0" marL="457200" rtl="0" algn="l">
              <a:spcBef>
                <a:spcPts val="0"/>
              </a:spcBef>
              <a:spcAft>
                <a:spcPts val="0"/>
              </a:spcAft>
              <a:buSzPts val="1800"/>
              <a:buChar char="●"/>
            </a:pPr>
            <a:r>
              <a:rPr lang="en"/>
              <a:t>Opportunistic alliances/bd/acquisitions</a:t>
            </a:r>
            <a:endParaRPr/>
          </a:p>
          <a:p>
            <a:pPr indent="-342900" lvl="0" marL="457200" rtl="0" algn="l">
              <a:spcBef>
                <a:spcPts val="0"/>
              </a:spcBef>
              <a:spcAft>
                <a:spcPts val="0"/>
              </a:spcAft>
              <a:buSzPts val="1800"/>
              <a:buChar char="●"/>
            </a:pPr>
            <a:r>
              <a:rPr lang="en"/>
              <a:t>Worries and areas where the board can help</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69" name="Google Shape;269;p29"/>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45</a:t>
            </a:r>
            <a:r>
              <a:rPr lang="en" sz="1000">
                <a:solidFill>
                  <a:srgbClr val="666666"/>
                </a:solidFill>
              </a:rPr>
              <a:t> minutes</a:t>
            </a:r>
            <a:endParaRPr sz="1000">
              <a:solidFill>
                <a:srgbClr val="666666"/>
              </a:solidFill>
            </a:endParaRPr>
          </a:p>
        </p:txBody>
      </p:sp>
      <p:pic>
        <p:nvPicPr>
          <p:cNvPr id="270" name="Google Shape;270;p29"/>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271" name="Google Shape;271;p29"/>
          <p:cNvSpPr txBox="1"/>
          <p:nvPr>
            <p:ph type="title"/>
          </p:nvPr>
        </p:nvSpPr>
        <p:spPr>
          <a:xfrm>
            <a:off x="5592725" y="3463700"/>
            <a:ext cx="18213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272" name="Google Shape;272;p29"/>
          <p:cNvSpPr txBox="1"/>
          <p:nvPr>
            <p:ph type="title"/>
          </p:nvPr>
        </p:nvSpPr>
        <p:spPr>
          <a:xfrm>
            <a:off x="5592725" y="3846500"/>
            <a:ext cx="3315600" cy="49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“If you’ve kept pace, then everything in the deck up until now can take just an hour and is just the context to really dig into these strategic questions. Don’t be afraid to spend 3/4 of the meeting on this section during key moments in a company's journey. Ultimately, this is what your board is here for.”</a:t>
            </a:r>
            <a:endParaRPr b="0" sz="1000">
              <a:latin typeface="Lato Light"/>
              <a:ea typeface="Lato Light"/>
              <a:cs typeface="Lato Light"/>
              <a:sym typeface="Lato Light"/>
            </a:endParaRPr>
          </a:p>
        </p:txBody>
      </p:sp>
      <p:cxnSp>
        <p:nvCxnSpPr>
          <p:cNvPr id="273" name="Google Shape;273;p29"/>
          <p:cNvCxnSpPr/>
          <p:nvPr/>
        </p:nvCxnSpPr>
        <p:spPr>
          <a:xfrm>
            <a:off x="5694975" y="3816350"/>
            <a:ext cx="165600" cy="0"/>
          </a:xfrm>
          <a:prstGeom prst="straightConnector1">
            <a:avLst/>
          </a:prstGeom>
          <a:noFill/>
          <a:ln cap="flat" cmpd="sng" w="19050">
            <a:solidFill>
              <a:srgbClr val="529ECC"/>
            </a:solidFill>
            <a:prstDash val="solid"/>
            <a:round/>
            <a:headEnd len="med" w="med" type="none"/>
            <a:tailEnd len="med" w="med" type="none"/>
          </a:ln>
        </p:spPr>
      </p:cxnSp>
      <p:pic>
        <p:nvPicPr>
          <p:cNvPr id="274" name="Google Shape;274;p29"/>
          <p:cNvPicPr preferRelativeResize="0"/>
          <p:nvPr/>
        </p:nvPicPr>
        <p:blipFill>
          <a:blip r:embed="rId4">
            <a:alphaModFix/>
          </a:blip>
          <a:stretch>
            <a:fillRect/>
          </a:stretch>
        </p:blipFill>
        <p:spPr>
          <a:xfrm>
            <a:off x="5024321" y="3564888"/>
            <a:ext cx="502920" cy="5029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0"/>
          <p:cNvSpPr txBox="1"/>
          <p:nvPr>
            <p:ph idx="1" type="body"/>
          </p:nvPr>
        </p:nvSpPr>
        <p:spPr>
          <a:xfrm>
            <a:off x="311700" y="748725"/>
            <a:ext cx="4889400" cy="427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Proposed Option Grant</a:t>
            </a:r>
            <a:endParaRPr/>
          </a:p>
        </p:txBody>
      </p:sp>
      <p:sp>
        <p:nvSpPr>
          <p:cNvPr id="280" name="Google Shape;280;p30"/>
          <p:cNvSpPr txBox="1"/>
          <p:nvPr>
            <p:ph type="title"/>
          </p:nvPr>
        </p:nvSpPr>
        <p:spPr>
          <a:xfrm>
            <a:off x="311700" y="199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Option Grants</a:t>
            </a:r>
            <a:endParaRPr/>
          </a:p>
        </p:txBody>
      </p:sp>
      <p:sp>
        <p:nvSpPr>
          <p:cNvPr id="281" name="Google Shape;281;p30"/>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5</a:t>
            </a:r>
            <a:r>
              <a:rPr lang="en" sz="1000">
                <a:solidFill>
                  <a:srgbClr val="666666"/>
                </a:solidFill>
              </a:rPr>
              <a:t> minutes</a:t>
            </a:r>
            <a:endParaRPr sz="1000">
              <a:solidFill>
                <a:srgbClr val="666666"/>
              </a:solidFill>
            </a:endParaRPr>
          </a:p>
        </p:txBody>
      </p:sp>
      <p:pic>
        <p:nvPicPr>
          <p:cNvPr id="282" name="Google Shape;282;p30"/>
          <p:cNvPicPr preferRelativeResize="0"/>
          <p:nvPr/>
        </p:nvPicPr>
        <p:blipFill>
          <a:blip r:embed="rId3">
            <a:alphaModFix/>
          </a:blip>
          <a:stretch>
            <a:fillRect/>
          </a:stretch>
        </p:blipFill>
        <p:spPr>
          <a:xfrm>
            <a:off x="7933150" y="360075"/>
            <a:ext cx="211350" cy="211350"/>
          </a:xfrm>
          <a:prstGeom prst="rect">
            <a:avLst/>
          </a:prstGeom>
          <a:noFill/>
          <a:ln>
            <a:noFill/>
          </a:ln>
        </p:spPr>
      </p:pic>
      <p:graphicFrame>
        <p:nvGraphicFramePr>
          <p:cNvPr id="283" name="Google Shape;283;p30"/>
          <p:cNvGraphicFramePr/>
          <p:nvPr/>
        </p:nvGraphicFramePr>
        <p:xfrm>
          <a:off x="438700" y="1199275"/>
          <a:ext cx="3000000" cy="3000000"/>
        </p:xfrm>
        <a:graphic>
          <a:graphicData uri="http://schemas.openxmlformats.org/drawingml/2006/table">
            <a:tbl>
              <a:tblPr>
                <a:noFill/>
                <a:tableStyleId>{E7229319-236B-4B73-AC2B-8A87CE6BE902}</a:tableStyleId>
              </a:tblPr>
              <a:tblGrid>
                <a:gridCol w="1025125"/>
                <a:gridCol w="798075"/>
                <a:gridCol w="1044275"/>
                <a:gridCol w="764075"/>
                <a:gridCol w="1095100"/>
                <a:gridCol w="1066175"/>
              </a:tblGrid>
              <a:tr h="343000">
                <a:tc>
                  <a:txBody>
                    <a:bodyPr/>
                    <a:lstStyle/>
                    <a:p>
                      <a:pPr indent="0" lvl="0" marL="0" rtl="0" algn="l">
                        <a:lnSpc>
                          <a:spcPct val="115000"/>
                        </a:lnSpc>
                        <a:spcBef>
                          <a:spcPts val="0"/>
                        </a:spcBef>
                        <a:spcAft>
                          <a:spcPts val="0"/>
                        </a:spcAft>
                        <a:buNone/>
                      </a:pPr>
                      <a:r>
                        <a:rPr b="1" lang="en" sz="1000">
                          <a:latin typeface="Lato"/>
                          <a:ea typeface="Lato"/>
                          <a:cs typeface="Lato"/>
                          <a:sym typeface="Lato"/>
                        </a:rPr>
                        <a:t>Employee</a:t>
                      </a:r>
                      <a:endParaRPr b="1" sz="1000">
                        <a:latin typeface="Lato"/>
                        <a:ea typeface="Lato"/>
                        <a:cs typeface="Lato"/>
                        <a:sym typeface="Lato"/>
                      </a:endParaRPr>
                    </a:p>
                  </a:txBody>
                  <a:tcPr marT="36575" marB="3657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b="1" lang="en" sz="1000">
                          <a:latin typeface="Lato"/>
                          <a:ea typeface="Lato"/>
                          <a:cs typeface="Lato"/>
                          <a:sym typeface="Lato"/>
                        </a:rPr>
                        <a:t>Start Date</a:t>
                      </a:r>
                      <a:endParaRPr b="1" sz="1000">
                        <a:latin typeface="Lato"/>
                        <a:ea typeface="Lato"/>
                        <a:cs typeface="Lato"/>
                        <a:sym typeface="Lato"/>
                      </a:endParaRPr>
                    </a:p>
                  </a:txBody>
                  <a:tcPr marT="36575" marB="3657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Option Grant</a:t>
                      </a:r>
                      <a:endParaRPr b="1" sz="1000">
                        <a:latin typeface="Lato"/>
                        <a:ea typeface="Lato"/>
                        <a:cs typeface="Lato"/>
                        <a:sym typeface="Lato"/>
                      </a:endParaRPr>
                    </a:p>
                  </a:txBody>
                  <a:tcPr marT="36575" marB="3657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 of Pool</a:t>
                      </a:r>
                      <a:endParaRPr b="1" sz="1000">
                        <a:latin typeface="Lato"/>
                        <a:ea typeface="Lato"/>
                        <a:cs typeface="Lato"/>
                        <a:sym typeface="Lato"/>
                      </a:endParaRPr>
                    </a:p>
                  </a:txBody>
                  <a:tcPr marT="36575" marB="3657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 Fully Diluted</a:t>
                      </a:r>
                      <a:endParaRPr b="1" sz="1000">
                        <a:latin typeface="Lato"/>
                        <a:ea typeface="Lato"/>
                        <a:cs typeface="Lato"/>
                        <a:sym typeface="Lato"/>
                      </a:endParaRPr>
                    </a:p>
                  </a:txBody>
                  <a:tcPr marT="36575" marB="3657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Position</a:t>
                      </a:r>
                      <a:endParaRPr b="1" sz="1000">
                        <a:latin typeface="Lato"/>
                        <a:ea typeface="Lato"/>
                        <a:cs typeface="Lato"/>
                        <a:sym typeface="Lato"/>
                      </a:endParaRPr>
                    </a:p>
                  </a:txBody>
                  <a:tcPr marT="36575" marB="3657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r>
              <a:tr h="330825">
                <a:tc>
                  <a:txBody>
                    <a:bodyPr/>
                    <a:lstStyle/>
                    <a:p>
                      <a:pPr indent="0" lvl="0" marL="0" rtl="0" algn="l">
                        <a:lnSpc>
                          <a:spcPct val="115000"/>
                        </a:lnSpc>
                        <a:spcBef>
                          <a:spcPts val="0"/>
                        </a:spcBef>
                        <a:spcAft>
                          <a:spcPts val="0"/>
                        </a:spcAft>
                        <a:buNone/>
                      </a:pPr>
                      <a:r>
                        <a:rPr lang="en" sz="1000">
                          <a:latin typeface="Lato"/>
                          <a:ea typeface="Lato"/>
                          <a:cs typeface="Lato"/>
                          <a:sym typeface="Lato"/>
                        </a:rPr>
                        <a:t>Employee 1</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0" lvl="0" marL="0" rtl="0" algn="l">
                        <a:lnSpc>
                          <a:spcPct val="115000"/>
                        </a:lnSpc>
                        <a:spcBef>
                          <a:spcPts val="0"/>
                        </a:spcBef>
                        <a:spcAft>
                          <a:spcPts val="0"/>
                        </a:spcAft>
                        <a:buNone/>
                      </a:pPr>
                      <a:r>
                        <a:rPr lang="en" sz="1000">
                          <a:latin typeface="Lato"/>
                          <a:ea typeface="Lato"/>
                          <a:cs typeface="Lato"/>
                          <a:sym typeface="Lato"/>
                        </a:rPr>
                        <a:t>2</a:t>
                      </a:r>
                      <a:r>
                        <a:rPr lang="en" sz="1000">
                          <a:latin typeface="Lato"/>
                          <a:ea typeface="Lato"/>
                          <a:cs typeface="Lato"/>
                          <a:sym typeface="Lato"/>
                        </a:rPr>
                        <a:t>/1/202</a:t>
                      </a:r>
                      <a:r>
                        <a:rPr lang="en" sz="1000">
                          <a:latin typeface="Lato"/>
                          <a:ea typeface="Lato"/>
                          <a:cs typeface="Lato"/>
                          <a:sym typeface="Lato"/>
                        </a:rPr>
                        <a:t>5</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200,000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0.20%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Engineer</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30825">
                <a:tc>
                  <a:txBody>
                    <a:bodyPr/>
                    <a:lstStyle/>
                    <a:p>
                      <a:pPr indent="0" lvl="0" marL="0" rtl="0" algn="l">
                        <a:lnSpc>
                          <a:spcPct val="115000"/>
                        </a:lnSpc>
                        <a:spcBef>
                          <a:spcPts val="0"/>
                        </a:spcBef>
                        <a:spcAft>
                          <a:spcPts val="0"/>
                        </a:spcAft>
                        <a:buNone/>
                      </a:pPr>
                      <a:r>
                        <a:rPr lang="en" sz="1000">
                          <a:latin typeface="Lato"/>
                          <a:ea typeface="Lato"/>
                          <a:cs typeface="Lato"/>
                          <a:sym typeface="Lato"/>
                        </a:rPr>
                        <a:t>Employee 2</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0" lvl="0" marL="0" rtl="0" algn="l">
                        <a:lnSpc>
                          <a:spcPct val="115000"/>
                        </a:lnSpc>
                        <a:spcBef>
                          <a:spcPts val="0"/>
                        </a:spcBef>
                        <a:spcAft>
                          <a:spcPts val="0"/>
                        </a:spcAft>
                        <a:buNone/>
                      </a:pPr>
                      <a:r>
                        <a:rPr lang="en" sz="1000">
                          <a:solidFill>
                            <a:schemeClr val="dk1"/>
                          </a:solidFill>
                          <a:latin typeface="Lato"/>
                          <a:ea typeface="Lato"/>
                          <a:cs typeface="Lato"/>
                          <a:sym typeface="Lato"/>
                        </a:rPr>
                        <a:t>1</a:t>
                      </a:r>
                      <a:r>
                        <a:rPr lang="en" sz="1000">
                          <a:solidFill>
                            <a:schemeClr val="dk1"/>
                          </a:solidFill>
                          <a:latin typeface="Lato"/>
                          <a:ea typeface="Lato"/>
                          <a:cs typeface="Lato"/>
                          <a:sym typeface="Lato"/>
                        </a:rPr>
                        <a:t>/1/202</a:t>
                      </a:r>
                      <a:r>
                        <a:rPr lang="en" sz="1000">
                          <a:solidFill>
                            <a:schemeClr val="dk1"/>
                          </a:solidFill>
                          <a:latin typeface="Lato"/>
                          <a:ea typeface="Lato"/>
                          <a:cs typeface="Lato"/>
                          <a:sym typeface="Lato"/>
                        </a:rPr>
                        <a:t>5</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500,000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3%</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0.50%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Dir Engineering</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30825">
                <a:tc>
                  <a:txBody>
                    <a:bodyPr/>
                    <a:lstStyle/>
                    <a:p>
                      <a:pPr indent="0" lvl="0" marL="0" rtl="0" algn="l">
                        <a:lnSpc>
                          <a:spcPct val="115000"/>
                        </a:lnSpc>
                        <a:spcBef>
                          <a:spcPts val="0"/>
                        </a:spcBef>
                        <a:spcAft>
                          <a:spcPts val="0"/>
                        </a:spcAft>
                        <a:buNone/>
                      </a:pPr>
                      <a:r>
                        <a:rPr lang="en" sz="1000">
                          <a:latin typeface="Lato"/>
                          <a:ea typeface="Lato"/>
                          <a:cs typeface="Lato"/>
                          <a:sym typeface="Lato"/>
                        </a:rPr>
                        <a:t>Employee 3</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c>
                  <a:txBody>
                    <a:bodyPr/>
                    <a:lstStyle/>
                    <a:p>
                      <a:pPr indent="0" lvl="0" marL="0" rtl="0" algn="l">
                        <a:lnSpc>
                          <a:spcPct val="115000"/>
                        </a:lnSpc>
                        <a:spcBef>
                          <a:spcPts val="0"/>
                        </a:spcBef>
                        <a:spcAft>
                          <a:spcPts val="0"/>
                        </a:spcAft>
                        <a:buNone/>
                      </a:pPr>
                      <a:r>
                        <a:rPr lang="en" sz="1000">
                          <a:solidFill>
                            <a:schemeClr val="dk1"/>
                          </a:solidFill>
                          <a:latin typeface="Lato"/>
                          <a:ea typeface="Lato"/>
                          <a:cs typeface="Lato"/>
                          <a:sym typeface="Lato"/>
                        </a:rPr>
                        <a:t>1</a:t>
                      </a:r>
                      <a:r>
                        <a:rPr lang="en" sz="1000">
                          <a:solidFill>
                            <a:schemeClr val="dk1"/>
                          </a:solidFill>
                          <a:latin typeface="Lato"/>
                          <a:ea typeface="Lato"/>
                          <a:cs typeface="Lato"/>
                          <a:sym typeface="Lato"/>
                        </a:rPr>
                        <a:t>/1/202</a:t>
                      </a:r>
                      <a:r>
                        <a:rPr lang="en" sz="1000">
                          <a:solidFill>
                            <a:schemeClr val="dk1"/>
                          </a:solidFill>
                          <a:latin typeface="Lato"/>
                          <a:ea typeface="Lato"/>
                          <a:cs typeface="Lato"/>
                          <a:sym typeface="Lato"/>
                        </a:rPr>
                        <a:t>5</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500,000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3%</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0.50%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Dir PR</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bl>
          </a:graphicData>
        </a:graphic>
      </p:graphicFrame>
      <p:graphicFrame>
        <p:nvGraphicFramePr>
          <p:cNvPr id="284" name="Google Shape;284;p30"/>
          <p:cNvGraphicFramePr/>
          <p:nvPr/>
        </p:nvGraphicFramePr>
        <p:xfrm>
          <a:off x="438700" y="3158900"/>
          <a:ext cx="3000000" cy="3000000"/>
        </p:xfrm>
        <a:graphic>
          <a:graphicData uri="http://schemas.openxmlformats.org/drawingml/2006/table">
            <a:tbl>
              <a:tblPr>
                <a:noFill/>
                <a:tableStyleId>{E7229319-236B-4B73-AC2B-8A87CE6BE902}</a:tableStyleId>
              </a:tblPr>
              <a:tblGrid>
                <a:gridCol w="1894450"/>
                <a:gridCol w="1009925"/>
                <a:gridCol w="984000"/>
                <a:gridCol w="1247875"/>
              </a:tblGrid>
              <a:tr h="341650">
                <a:tc>
                  <a:txBody>
                    <a:bodyPr/>
                    <a:lstStyle/>
                    <a:p>
                      <a:pPr indent="0" lvl="0" marL="0" rtl="0" algn="l">
                        <a:spcBef>
                          <a:spcPts val="0"/>
                        </a:spcBef>
                        <a:spcAft>
                          <a:spcPts val="0"/>
                        </a:spcAft>
                        <a:buNone/>
                      </a:pPr>
                      <a:r>
                        <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Shares</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 Gross</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 Fully Diluted</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r>
              <a:tr h="341650">
                <a:tc>
                  <a:txBody>
                    <a:bodyPr/>
                    <a:lstStyle/>
                    <a:p>
                      <a:pPr indent="0" lvl="0" marL="0" rtl="0" algn="l">
                        <a:lnSpc>
                          <a:spcPct val="115000"/>
                        </a:lnSpc>
                        <a:spcBef>
                          <a:spcPts val="0"/>
                        </a:spcBef>
                        <a:spcAft>
                          <a:spcPts val="0"/>
                        </a:spcAft>
                        <a:buNone/>
                      </a:pPr>
                      <a:r>
                        <a:rPr lang="en" sz="1000">
                          <a:latin typeface="Lato"/>
                          <a:ea typeface="Lato"/>
                          <a:cs typeface="Lato"/>
                          <a:sym typeface="Lato"/>
                        </a:rPr>
                        <a:t>Total Pool Size</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20,000,000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100.00%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20.00%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lang="en" sz="1000">
                          <a:latin typeface="Lato"/>
                          <a:ea typeface="Lato"/>
                          <a:cs typeface="Lato"/>
                          <a:sym typeface="Lato"/>
                        </a:rPr>
                        <a:t>Options Previously Issued</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10,000,000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50.00%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10.00%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lang="en" sz="1000">
                          <a:latin typeface="Lato"/>
                          <a:ea typeface="Lato"/>
                          <a:cs typeface="Lato"/>
                          <a:sym typeface="Lato"/>
                        </a:rPr>
                        <a:t>Options Proposed Today</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1,200,000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6.00%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1.20%</a:t>
                      </a:r>
                      <a:endParaRPr sz="1000">
                        <a:latin typeface="Lato"/>
                        <a:ea typeface="Lato"/>
                        <a:cs typeface="Lato"/>
                        <a:sym typeface="Lato"/>
                      </a:endParaRPr>
                    </a:p>
                  </a:txBody>
                  <a:tcPr marT="45700" marB="45700"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41650">
                <a:tc>
                  <a:txBody>
                    <a:bodyPr/>
                    <a:lstStyle/>
                    <a:p>
                      <a:pPr indent="0" lvl="0" marL="0" rtl="0" algn="l">
                        <a:lnSpc>
                          <a:spcPct val="115000"/>
                        </a:lnSpc>
                        <a:spcBef>
                          <a:spcPts val="0"/>
                        </a:spcBef>
                        <a:spcAft>
                          <a:spcPts val="0"/>
                        </a:spcAft>
                        <a:buNone/>
                      </a:pPr>
                      <a:r>
                        <a:rPr lang="en" sz="1000">
                          <a:latin typeface="Lato"/>
                          <a:ea typeface="Lato"/>
                          <a:cs typeface="Lato"/>
                          <a:sym typeface="Lato"/>
                        </a:rPr>
                        <a:t>Remaining Unissued</a:t>
                      </a:r>
                      <a:endParaRPr sz="1000">
                        <a:latin typeface="Lato"/>
                        <a:ea typeface="Lato"/>
                        <a:cs typeface="Lato"/>
                        <a:sym typeface="Lato"/>
                      </a:endParaRPr>
                    </a:p>
                  </a:txBody>
                  <a:tcPr marT="45700" marB="45700"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8,800,000</a:t>
                      </a:r>
                      <a:endParaRPr sz="1000">
                        <a:latin typeface="Lato"/>
                        <a:ea typeface="Lato"/>
                        <a:cs typeface="Lato"/>
                        <a:sym typeface="Lato"/>
                      </a:endParaRPr>
                    </a:p>
                  </a:txBody>
                  <a:tcPr marT="45700" marB="45700"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50.00%</a:t>
                      </a:r>
                      <a:endParaRPr sz="1000">
                        <a:latin typeface="Lato"/>
                        <a:ea typeface="Lato"/>
                        <a:cs typeface="Lato"/>
                        <a:sym typeface="Lato"/>
                      </a:endParaRPr>
                    </a:p>
                  </a:txBody>
                  <a:tcPr marT="45700" marB="45700"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10.00%</a:t>
                      </a:r>
                      <a:endParaRPr sz="1000">
                        <a:latin typeface="Lato"/>
                        <a:ea typeface="Lato"/>
                        <a:cs typeface="Lato"/>
                        <a:sym typeface="Lato"/>
                      </a:endParaRPr>
                    </a:p>
                  </a:txBody>
                  <a:tcPr marT="45700" marB="45700"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bl>
          </a:graphicData>
        </a:graphic>
      </p:graphicFrame>
      <p:sp>
        <p:nvSpPr>
          <p:cNvPr id="285" name="Google Shape;285;p30"/>
          <p:cNvSpPr txBox="1"/>
          <p:nvPr>
            <p:ph idx="1" type="body"/>
          </p:nvPr>
        </p:nvSpPr>
        <p:spPr>
          <a:xfrm>
            <a:off x="311700" y="2722250"/>
            <a:ext cx="4889400" cy="427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Option Pool Data</a:t>
            </a:r>
            <a:endParaRPr/>
          </a:p>
        </p:txBody>
      </p:sp>
      <p:sp>
        <p:nvSpPr>
          <p:cNvPr id="286" name="Google Shape;286;p30"/>
          <p:cNvSpPr txBox="1"/>
          <p:nvPr>
            <p:ph type="title"/>
          </p:nvPr>
        </p:nvSpPr>
        <p:spPr>
          <a:xfrm>
            <a:off x="6508200" y="3544100"/>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287" name="Google Shape;287;p30"/>
          <p:cNvSpPr txBox="1"/>
          <p:nvPr>
            <p:ph type="title"/>
          </p:nvPr>
        </p:nvSpPr>
        <p:spPr>
          <a:xfrm>
            <a:off x="6508200" y="3926900"/>
            <a:ext cx="2476500" cy="1003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latin typeface="Lato Light"/>
                <a:ea typeface="Lato Light"/>
                <a:cs typeface="Lato Light"/>
                <a:sym typeface="Lato Light"/>
              </a:rPr>
              <a:t>“Founders should have approved bands of equity/salary by position so they can move quickly on hiring. Then time can be dedicated to the couple of folks that are out of the normal range. “</a:t>
            </a:r>
            <a:endParaRPr b="0" sz="1000">
              <a:latin typeface="Lato Light"/>
              <a:ea typeface="Lato Light"/>
              <a:cs typeface="Lato Light"/>
              <a:sym typeface="Lato Light"/>
            </a:endParaRPr>
          </a:p>
        </p:txBody>
      </p:sp>
      <p:cxnSp>
        <p:nvCxnSpPr>
          <p:cNvPr id="288" name="Google Shape;288;p30"/>
          <p:cNvCxnSpPr/>
          <p:nvPr/>
        </p:nvCxnSpPr>
        <p:spPr>
          <a:xfrm>
            <a:off x="6610450" y="3896750"/>
            <a:ext cx="165600" cy="0"/>
          </a:xfrm>
          <a:prstGeom prst="straightConnector1">
            <a:avLst/>
          </a:prstGeom>
          <a:noFill/>
          <a:ln cap="flat" cmpd="sng" w="19050">
            <a:solidFill>
              <a:srgbClr val="529ECC"/>
            </a:solidFill>
            <a:prstDash val="solid"/>
            <a:round/>
            <a:headEnd len="med" w="med" type="none"/>
            <a:tailEnd len="med" w="med" type="none"/>
          </a:ln>
        </p:spPr>
      </p:cxnSp>
      <p:pic>
        <p:nvPicPr>
          <p:cNvPr id="289" name="Google Shape;289;p30"/>
          <p:cNvPicPr preferRelativeResize="0"/>
          <p:nvPr/>
        </p:nvPicPr>
        <p:blipFill>
          <a:blip r:embed="rId4">
            <a:alphaModFix/>
          </a:blip>
          <a:stretch>
            <a:fillRect/>
          </a:stretch>
        </p:blipFill>
        <p:spPr>
          <a:xfrm>
            <a:off x="5966971" y="3674138"/>
            <a:ext cx="502920" cy="5029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1"/>
          <p:cNvSpPr txBox="1"/>
          <p:nvPr>
            <p:ph type="title"/>
          </p:nvPr>
        </p:nvSpPr>
        <p:spPr>
          <a:xfrm>
            <a:off x="1820206" y="1644889"/>
            <a:ext cx="5496600" cy="927000"/>
          </a:xfrm>
          <a:prstGeom prst="rect">
            <a:avLst/>
          </a:prstGeom>
          <a:noFill/>
          <a:ln>
            <a:noFill/>
          </a:ln>
        </p:spPr>
        <p:txBody>
          <a:bodyPr anchorCtr="0" anchor="b" bIns="34275" lIns="68575" spcFirstLastPara="1" rIns="68575" wrap="square" tIns="34275">
            <a:noAutofit/>
          </a:bodyPr>
          <a:lstStyle/>
          <a:p>
            <a:pPr indent="0" lvl="0" marL="0" rtl="0" algn="ctr">
              <a:lnSpc>
                <a:spcPct val="120000"/>
              </a:lnSpc>
              <a:spcBef>
                <a:spcPts val="0"/>
              </a:spcBef>
              <a:spcAft>
                <a:spcPts val="0"/>
              </a:spcAft>
              <a:buClr>
                <a:schemeClr val="dk1"/>
              </a:buClr>
              <a:buSzPts val="1100"/>
              <a:buFont typeface="Arial"/>
              <a:buNone/>
            </a:pPr>
            <a:r>
              <a:rPr lang="en" sz="3200"/>
              <a:t>Appendix</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2"/>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KPIs - Original</a:t>
            </a:r>
            <a:endParaRPr/>
          </a:p>
        </p:txBody>
      </p:sp>
      <p:sp>
        <p:nvSpPr>
          <p:cNvPr id="300" name="Google Shape;300;p32"/>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2</a:t>
            </a:r>
            <a:r>
              <a:rPr lang="en" sz="1000">
                <a:solidFill>
                  <a:srgbClr val="666666"/>
                </a:solidFill>
              </a:rPr>
              <a:t> minutes</a:t>
            </a:r>
            <a:endParaRPr sz="1000">
              <a:solidFill>
                <a:srgbClr val="666666"/>
              </a:solidFill>
            </a:endParaRPr>
          </a:p>
        </p:txBody>
      </p:sp>
      <p:pic>
        <p:nvPicPr>
          <p:cNvPr id="301" name="Google Shape;301;p32"/>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02" name="Google Shape;302;p32"/>
          <p:cNvSpPr txBox="1"/>
          <p:nvPr>
            <p:ph type="title"/>
          </p:nvPr>
        </p:nvSpPr>
        <p:spPr>
          <a:xfrm>
            <a:off x="6564125" y="2914525"/>
            <a:ext cx="23751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303" name="Google Shape;303;p32"/>
          <p:cNvSpPr txBox="1"/>
          <p:nvPr>
            <p:ph type="title"/>
          </p:nvPr>
        </p:nvSpPr>
        <p:spPr>
          <a:xfrm>
            <a:off x="6564125" y="3349225"/>
            <a:ext cx="2419500" cy="1658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“KPIs are the vital signs of the business, the 5-20 metrics that give a glanceable view of the business from a bunch of angles. KPI dashboards generally do not have goals tied to them, just what is “healthy” and not healthy. If a KPI becomes critical enough that the team needs to focus on moving it, it becomes an OKR.”</a:t>
            </a:r>
            <a:endParaRPr b="0" sz="1000">
              <a:latin typeface="Lato Light"/>
              <a:ea typeface="Lato Light"/>
              <a:cs typeface="Lato Light"/>
              <a:sym typeface="Lato Light"/>
            </a:endParaRPr>
          </a:p>
        </p:txBody>
      </p:sp>
      <p:cxnSp>
        <p:nvCxnSpPr>
          <p:cNvPr id="304" name="Google Shape;304;p32"/>
          <p:cNvCxnSpPr/>
          <p:nvPr/>
        </p:nvCxnSpPr>
        <p:spPr>
          <a:xfrm>
            <a:off x="6669168" y="3267175"/>
            <a:ext cx="200100" cy="0"/>
          </a:xfrm>
          <a:prstGeom prst="straightConnector1">
            <a:avLst/>
          </a:prstGeom>
          <a:noFill/>
          <a:ln cap="flat" cmpd="sng" w="19050">
            <a:solidFill>
              <a:srgbClr val="529ECC"/>
            </a:solidFill>
            <a:prstDash val="solid"/>
            <a:round/>
            <a:headEnd len="med" w="med" type="none"/>
            <a:tailEnd len="med" w="med" type="none"/>
          </a:ln>
        </p:spPr>
      </p:cxnSp>
      <p:pic>
        <p:nvPicPr>
          <p:cNvPr id="305" name="Google Shape;305;p32"/>
          <p:cNvPicPr preferRelativeResize="0"/>
          <p:nvPr/>
        </p:nvPicPr>
        <p:blipFill>
          <a:blip r:embed="rId4">
            <a:alphaModFix/>
          </a:blip>
          <a:stretch>
            <a:fillRect/>
          </a:stretch>
        </p:blipFill>
        <p:spPr>
          <a:xfrm>
            <a:off x="6039646" y="2963038"/>
            <a:ext cx="502920" cy="502920"/>
          </a:xfrm>
          <a:prstGeom prst="rect">
            <a:avLst/>
          </a:prstGeom>
          <a:noFill/>
          <a:ln>
            <a:noFill/>
          </a:ln>
        </p:spPr>
      </p:pic>
      <p:graphicFrame>
        <p:nvGraphicFramePr>
          <p:cNvPr id="306" name="Google Shape;306;p32"/>
          <p:cNvGraphicFramePr/>
          <p:nvPr/>
        </p:nvGraphicFramePr>
        <p:xfrm>
          <a:off x="215663" y="847820"/>
          <a:ext cx="3000000" cy="3000000"/>
        </p:xfrm>
        <a:graphic>
          <a:graphicData uri="http://schemas.openxmlformats.org/drawingml/2006/table">
            <a:tbl>
              <a:tblPr>
                <a:noFill/>
                <a:tableStyleId>{E7229319-236B-4B73-AC2B-8A87CE6BE902}</a:tableStyleId>
              </a:tblPr>
              <a:tblGrid>
                <a:gridCol w="1244750"/>
                <a:gridCol w="310900"/>
                <a:gridCol w="680400"/>
                <a:gridCol w="662150"/>
                <a:gridCol w="662150"/>
                <a:gridCol w="662150"/>
                <a:gridCol w="662150"/>
                <a:gridCol w="662150"/>
              </a:tblGrid>
              <a:tr h="191025">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700">
                          <a:latin typeface="Lato"/>
                          <a:ea typeface="Lato"/>
                          <a:cs typeface="Lato"/>
                          <a:sym typeface="Lato"/>
                        </a:rPr>
                        <a:t>Actual</a:t>
                      </a:r>
                      <a:endParaRPr b="1"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700">
                          <a:latin typeface="Lato"/>
                          <a:ea typeface="Lato"/>
                          <a:cs typeface="Lato"/>
                          <a:sym typeface="Lato"/>
                        </a:rPr>
                        <a:t>Actual</a:t>
                      </a:r>
                      <a:endParaRPr b="1"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700">
                          <a:latin typeface="Lato"/>
                          <a:ea typeface="Lato"/>
                          <a:cs typeface="Lato"/>
                          <a:sym typeface="Lato"/>
                        </a:rPr>
                        <a:t>Actual</a:t>
                      </a:r>
                      <a:endParaRPr b="1"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700">
                          <a:latin typeface="Lato"/>
                          <a:ea typeface="Lato"/>
                          <a:cs typeface="Lato"/>
                          <a:sym typeface="Lato"/>
                        </a:rPr>
                        <a:t>Forecast</a:t>
                      </a:r>
                      <a:endParaRPr b="1"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700">
                          <a:latin typeface="Lato"/>
                          <a:ea typeface="Lato"/>
                          <a:cs typeface="Lato"/>
                          <a:sym typeface="Lato"/>
                        </a:rPr>
                        <a:t>Forecast</a:t>
                      </a:r>
                      <a:endParaRPr b="1"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700">
                          <a:latin typeface="Lato"/>
                          <a:ea typeface="Lato"/>
                          <a:cs typeface="Lato"/>
                          <a:sym typeface="Lato"/>
                        </a:rPr>
                        <a:t>Forecast</a:t>
                      </a:r>
                      <a:endParaRPr b="1"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191025">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Jan-2</a:t>
                      </a:r>
                      <a:r>
                        <a:rPr lang="en" sz="700">
                          <a:latin typeface="Lato"/>
                          <a:ea typeface="Lato"/>
                          <a:cs typeface="Lato"/>
                          <a:sym typeface="Lato"/>
                        </a:rPr>
                        <a:t>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Feb-25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Mar-25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Apr-25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May-25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Jun-25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l">
                        <a:lnSpc>
                          <a:spcPct val="115000"/>
                        </a:lnSpc>
                        <a:spcBef>
                          <a:spcPts val="0"/>
                        </a:spcBef>
                        <a:spcAft>
                          <a:spcPts val="0"/>
                        </a:spcAft>
                        <a:buNone/>
                      </a:pPr>
                      <a:r>
                        <a:rPr lang="en" sz="700">
                          <a:latin typeface="Lato"/>
                          <a:ea typeface="Lato"/>
                          <a:cs typeface="Lato"/>
                          <a:sym typeface="Lato"/>
                        </a:rPr>
                        <a:t>Monthly Active Users (000s)</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Actual (Total)</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175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290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700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Forecast</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100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300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600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550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700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900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 /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75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DED"/>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a:t>
                      </a:r>
                      <a:r>
                        <a:rPr lang="en" sz="700">
                          <a:latin typeface="Lato"/>
                          <a:ea typeface="Lato"/>
                          <a:cs typeface="Lato"/>
                          <a:sym typeface="Lato"/>
                        </a:rPr>
                        <a:t>00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FFEE"/>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r>
              <a:tr h="176775">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l">
                        <a:lnSpc>
                          <a:spcPct val="115000"/>
                        </a:lnSpc>
                        <a:spcBef>
                          <a:spcPts val="0"/>
                        </a:spcBef>
                        <a:spcAft>
                          <a:spcPts val="0"/>
                        </a:spcAft>
                        <a:buNone/>
                      </a:pPr>
                      <a:r>
                        <a:rPr lang="en" sz="700">
                          <a:latin typeface="Lato"/>
                          <a:ea typeface="Lato"/>
                          <a:cs typeface="Lato"/>
                          <a:sym typeface="Lato"/>
                        </a:rPr>
                        <a:t>Daily Active Users ('000s)</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Actual (average)</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16</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21</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24</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Forecast</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14</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17</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26</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26</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28</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34</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 /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4</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DED"/>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r>
              <a:tr h="176775">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Acquisition Cost</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Actual</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$0.23</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$0.14</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$0.10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Forecast</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$0.20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$0.18</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$0.15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$0.15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$0.15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$0.15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 /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$0.03</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DED"/>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-$0.04</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-$0.05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FFEE"/>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 Partner, Organic, Viral</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8%</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9%</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6%</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76775">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l">
                        <a:lnSpc>
                          <a:spcPct val="115000"/>
                        </a:lnSpc>
                        <a:spcBef>
                          <a:spcPts val="0"/>
                        </a:spcBef>
                        <a:spcAft>
                          <a:spcPts val="0"/>
                        </a:spcAft>
                        <a:buNone/>
                      </a:pPr>
                      <a:r>
                        <a:rPr lang="en" sz="700">
                          <a:latin typeface="Lato"/>
                          <a:ea typeface="Lato"/>
                          <a:cs typeface="Lato"/>
                          <a:sym typeface="Lato"/>
                        </a:rPr>
                        <a:t>Referrals: K Rate</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Actual</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0.20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0.28</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0.35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Forecast</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0.40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0.45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0.50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0.55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0.6</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0.65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r>
              <a:tr h="191025">
                <a:tc>
                  <a:txBody>
                    <a:bodyPr/>
                    <a:lstStyle/>
                    <a:p>
                      <a:pPr indent="0" lvl="0" marL="0" rtl="0" algn="ctr">
                        <a:lnSpc>
                          <a:spcPct val="115000"/>
                        </a:lnSpc>
                        <a:spcBef>
                          <a:spcPts val="0"/>
                        </a:spcBef>
                        <a:spcAft>
                          <a:spcPts val="0"/>
                        </a:spcAft>
                        <a:buNone/>
                      </a:pPr>
                      <a:r>
                        <a:rPr lang="en" sz="700">
                          <a:latin typeface="Lato"/>
                          <a:ea typeface="Lato"/>
                          <a:cs typeface="Lato"/>
                          <a:sym typeface="Lato"/>
                        </a:rPr>
                        <a:t>+ /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-0.20</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DED"/>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-0.17</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DED"/>
                    </a:solidFill>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-0.15</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DED"/>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c>
                  <a:txBody>
                    <a:bodyPr/>
                    <a:lstStyle/>
                    <a:p>
                      <a:pPr indent="0" lvl="0" marL="0" rtl="0" algn="ctr">
                        <a:spcBef>
                          <a:spcPts val="0"/>
                        </a:spcBef>
                        <a:spcAft>
                          <a:spcPts val="0"/>
                        </a:spcAft>
                        <a:buNone/>
                      </a:pPr>
                      <a:r>
                        <a:t/>
                      </a:r>
                      <a:endParaRPr sz="700">
                        <a:latin typeface="Lato"/>
                        <a:ea typeface="Lato"/>
                        <a:cs typeface="Lato"/>
                        <a:sym typeface="Lato"/>
                      </a:endParaRPr>
                    </a:p>
                  </a:txBody>
                  <a:tcPr marT="27425" marB="27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EE2E6"/>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0" name="Shape 310"/>
        <p:cNvGrpSpPr/>
        <p:nvPr/>
      </p:nvGrpSpPr>
      <p:grpSpPr>
        <a:xfrm>
          <a:off x="0" y="0"/>
          <a:ext cx="0" cy="0"/>
          <a:chOff x="0" y="0"/>
          <a:chExt cx="0" cy="0"/>
        </a:xfrm>
      </p:grpSpPr>
      <p:sp>
        <p:nvSpPr>
          <p:cNvPr id="311" name="Google Shape;311;p33"/>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2025-202</a:t>
            </a:r>
            <a:r>
              <a:rPr lang="en"/>
              <a:t>6</a:t>
            </a:r>
            <a:r>
              <a:rPr lang="en"/>
              <a:t> Forecast</a:t>
            </a:r>
            <a:endParaRPr/>
          </a:p>
        </p:txBody>
      </p:sp>
      <p:sp>
        <p:nvSpPr>
          <p:cNvPr id="312" name="Google Shape;312;p33"/>
          <p:cNvSpPr txBox="1"/>
          <p:nvPr/>
        </p:nvSpPr>
        <p:spPr>
          <a:xfrm>
            <a:off x="376850" y="869800"/>
            <a:ext cx="5080500" cy="120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666666"/>
                </a:solidFill>
                <a:latin typeface="Lato"/>
                <a:ea typeface="Lato"/>
                <a:cs typeface="Lato"/>
                <a:sym typeface="Lato"/>
              </a:rPr>
              <a:t>As of</a:t>
            </a:r>
            <a:r>
              <a:rPr lang="en" sz="1200">
                <a:latin typeface="Lato"/>
                <a:ea typeface="Lato"/>
                <a:cs typeface="Lato"/>
                <a:sym typeface="Lato"/>
              </a:rPr>
              <a:t> </a:t>
            </a:r>
            <a:r>
              <a:rPr lang="en">
                <a:solidFill>
                  <a:srgbClr val="466CCE"/>
                </a:solidFill>
                <a:latin typeface="Lato"/>
                <a:ea typeface="Lato"/>
                <a:cs typeface="Lato"/>
                <a:sym typeface="Lato"/>
              </a:rPr>
              <a:t>____</a:t>
            </a:r>
            <a:r>
              <a:rPr lang="en" sz="1200">
                <a:solidFill>
                  <a:srgbClr val="666666"/>
                </a:solidFill>
                <a:latin typeface="Lato"/>
                <a:ea typeface="Lato"/>
                <a:cs typeface="Lato"/>
                <a:sym typeface="Lato"/>
              </a:rPr>
              <a:t>, cash in bank is</a:t>
            </a:r>
            <a:r>
              <a:rPr lang="en" sz="1200">
                <a:latin typeface="Lato"/>
                <a:ea typeface="Lato"/>
                <a:cs typeface="Lato"/>
                <a:sym typeface="Lato"/>
              </a:rPr>
              <a:t> </a:t>
            </a:r>
            <a:r>
              <a:rPr lang="en">
                <a:solidFill>
                  <a:srgbClr val="48BB78"/>
                </a:solidFill>
                <a:latin typeface="Lato"/>
                <a:ea typeface="Lato"/>
                <a:cs typeface="Lato"/>
                <a:sym typeface="Lato"/>
              </a:rPr>
              <a:t>$___</a:t>
            </a:r>
            <a:r>
              <a:rPr lang="en" sz="1200">
                <a:solidFill>
                  <a:srgbClr val="666666"/>
                </a:solidFill>
                <a:latin typeface="Lato"/>
                <a:ea typeface="Lato"/>
                <a:cs typeface="Lato"/>
                <a:sym typeface="Lato"/>
              </a:rPr>
              <a:t>. Over the</a:t>
            </a:r>
            <a:r>
              <a:rPr lang="en" sz="1200">
                <a:solidFill>
                  <a:srgbClr val="466CCE"/>
                </a:solidFill>
                <a:latin typeface="Lato"/>
                <a:ea typeface="Lato"/>
                <a:cs typeface="Lato"/>
                <a:sym typeface="Lato"/>
              </a:rPr>
              <a:t> next </a:t>
            </a:r>
            <a:r>
              <a:rPr lang="en">
                <a:solidFill>
                  <a:srgbClr val="466CCE"/>
                </a:solidFill>
                <a:latin typeface="Lato"/>
                <a:ea typeface="Lato"/>
                <a:cs typeface="Lato"/>
                <a:sym typeface="Lato"/>
              </a:rPr>
              <a:t>___ months</a:t>
            </a:r>
            <a:r>
              <a:rPr lang="en" sz="1200">
                <a:solidFill>
                  <a:srgbClr val="466CCE"/>
                </a:solidFill>
                <a:latin typeface="Lato"/>
                <a:ea typeface="Lato"/>
                <a:cs typeface="Lato"/>
                <a:sym typeface="Lato"/>
              </a:rPr>
              <a:t> </a:t>
            </a:r>
            <a:r>
              <a:rPr lang="en" sz="1200">
                <a:solidFill>
                  <a:srgbClr val="666666"/>
                </a:solidFill>
                <a:latin typeface="Lato"/>
                <a:ea typeface="Lato"/>
                <a:cs typeface="Lato"/>
                <a:sym typeface="Lato"/>
              </a:rPr>
              <a:t>(</a:t>
            </a:r>
            <a:r>
              <a:rPr lang="en" sz="1200">
                <a:solidFill>
                  <a:srgbClr val="666666"/>
                </a:solidFill>
                <a:latin typeface="Lato"/>
                <a:ea typeface="Lato"/>
                <a:cs typeface="Lato"/>
                <a:sym typeface="Lato"/>
              </a:rPr>
              <a:t>April 2025 - April 202</a:t>
            </a:r>
            <a:r>
              <a:rPr lang="en" sz="1200">
                <a:solidFill>
                  <a:srgbClr val="666666"/>
                </a:solidFill>
                <a:latin typeface="Lato"/>
                <a:ea typeface="Lato"/>
                <a:cs typeface="Lato"/>
                <a:sym typeface="Lato"/>
              </a:rPr>
              <a:t>6</a:t>
            </a:r>
            <a:r>
              <a:rPr lang="en" sz="1200">
                <a:solidFill>
                  <a:srgbClr val="666666"/>
                </a:solidFill>
                <a:latin typeface="Lato"/>
                <a:ea typeface="Lato"/>
                <a:cs typeface="Lato"/>
                <a:sym typeface="Lato"/>
              </a:rPr>
              <a:t>) net burn will go from</a:t>
            </a:r>
            <a:r>
              <a:rPr lang="en" sz="1200">
                <a:latin typeface="Lato"/>
                <a:ea typeface="Lato"/>
                <a:cs typeface="Lato"/>
                <a:sym typeface="Lato"/>
              </a:rPr>
              <a:t> </a:t>
            </a:r>
            <a:r>
              <a:rPr lang="en">
                <a:solidFill>
                  <a:srgbClr val="E53E3E"/>
                </a:solidFill>
                <a:latin typeface="Lato"/>
                <a:ea typeface="Lato"/>
                <a:cs typeface="Lato"/>
                <a:sym typeface="Lato"/>
              </a:rPr>
              <a:t>___</a:t>
            </a:r>
            <a:r>
              <a:rPr lang="en" sz="1200">
                <a:latin typeface="Lato"/>
                <a:ea typeface="Lato"/>
                <a:cs typeface="Lato"/>
                <a:sym typeface="Lato"/>
              </a:rPr>
              <a:t> </a:t>
            </a:r>
            <a:r>
              <a:rPr lang="en" sz="1200">
                <a:solidFill>
                  <a:srgbClr val="666666"/>
                </a:solidFill>
                <a:latin typeface="Lato"/>
                <a:ea typeface="Lato"/>
                <a:cs typeface="Lato"/>
                <a:sym typeface="Lato"/>
              </a:rPr>
              <a:t>to</a:t>
            </a:r>
            <a:r>
              <a:rPr lang="en" sz="1200">
                <a:latin typeface="Lato"/>
                <a:ea typeface="Lato"/>
                <a:cs typeface="Lato"/>
                <a:sym typeface="Lato"/>
              </a:rPr>
              <a:t> </a:t>
            </a:r>
            <a:r>
              <a:rPr lang="en">
                <a:solidFill>
                  <a:srgbClr val="E53E3E"/>
                </a:solidFill>
                <a:latin typeface="Lato"/>
                <a:ea typeface="Lato"/>
                <a:cs typeface="Lato"/>
                <a:sym typeface="Lato"/>
              </a:rPr>
              <a:t>___</a:t>
            </a:r>
            <a:r>
              <a:rPr lang="en" sz="1200">
                <a:latin typeface="Lato"/>
                <a:ea typeface="Lato"/>
                <a:cs typeface="Lato"/>
                <a:sym typeface="Lato"/>
              </a:rPr>
              <a:t> </a:t>
            </a:r>
            <a:r>
              <a:rPr lang="en" sz="1200">
                <a:solidFill>
                  <a:srgbClr val="666666"/>
                </a:solidFill>
                <a:latin typeface="Lato"/>
                <a:ea typeface="Lato"/>
                <a:cs typeface="Lato"/>
                <a:sym typeface="Lato"/>
              </a:rPr>
              <a:t>with an increase of</a:t>
            </a:r>
            <a:r>
              <a:rPr lang="en" sz="1200">
                <a:latin typeface="Lato"/>
                <a:ea typeface="Lato"/>
                <a:cs typeface="Lato"/>
                <a:sym typeface="Lato"/>
              </a:rPr>
              <a:t> </a:t>
            </a:r>
            <a:r>
              <a:rPr lang="en">
                <a:solidFill>
                  <a:srgbClr val="48BB78"/>
                </a:solidFill>
                <a:latin typeface="Lato"/>
                <a:ea typeface="Lato"/>
                <a:cs typeface="Lato"/>
                <a:sym typeface="Lato"/>
              </a:rPr>
              <a:t>___%</a:t>
            </a:r>
            <a:r>
              <a:rPr lang="en" sz="1200">
                <a:solidFill>
                  <a:srgbClr val="666666"/>
                </a:solidFill>
                <a:latin typeface="Lato"/>
                <a:ea typeface="Lato"/>
                <a:cs typeface="Lato"/>
                <a:sym typeface="Lato"/>
              </a:rPr>
              <a:t>. Revenue from </a:t>
            </a:r>
            <a:r>
              <a:rPr lang="en" sz="1200">
                <a:solidFill>
                  <a:srgbClr val="666666"/>
                </a:solidFill>
                <a:latin typeface="Lato"/>
                <a:ea typeface="Lato"/>
                <a:cs typeface="Lato"/>
                <a:sym typeface="Lato"/>
              </a:rPr>
              <a:t>August 2025 to August 202</a:t>
            </a:r>
            <a:r>
              <a:rPr lang="en" sz="1200">
                <a:solidFill>
                  <a:srgbClr val="666666"/>
                </a:solidFill>
                <a:latin typeface="Lato"/>
                <a:ea typeface="Lato"/>
                <a:cs typeface="Lato"/>
                <a:sym typeface="Lato"/>
              </a:rPr>
              <a:t>6</a:t>
            </a:r>
            <a:r>
              <a:rPr lang="en" sz="1200">
                <a:solidFill>
                  <a:srgbClr val="666666"/>
                </a:solidFill>
                <a:latin typeface="Lato"/>
                <a:ea typeface="Lato"/>
                <a:cs typeface="Lato"/>
                <a:sym typeface="Lato"/>
              </a:rPr>
              <a:t> will increase from</a:t>
            </a:r>
            <a:r>
              <a:rPr lang="en" sz="1200">
                <a:latin typeface="Lato"/>
                <a:ea typeface="Lato"/>
                <a:cs typeface="Lato"/>
                <a:sym typeface="Lato"/>
              </a:rPr>
              <a:t> </a:t>
            </a:r>
            <a:r>
              <a:rPr lang="en">
                <a:solidFill>
                  <a:srgbClr val="466CCE"/>
                </a:solidFill>
                <a:latin typeface="Lato"/>
                <a:ea typeface="Lato"/>
                <a:cs typeface="Lato"/>
                <a:sym typeface="Lato"/>
              </a:rPr>
              <a:t>___</a:t>
            </a:r>
            <a:r>
              <a:rPr lang="en" sz="1200">
                <a:latin typeface="Lato"/>
                <a:ea typeface="Lato"/>
                <a:cs typeface="Lato"/>
                <a:sym typeface="Lato"/>
              </a:rPr>
              <a:t> </a:t>
            </a:r>
            <a:r>
              <a:rPr lang="en" sz="1200">
                <a:solidFill>
                  <a:srgbClr val="666666"/>
                </a:solidFill>
                <a:latin typeface="Lato"/>
                <a:ea typeface="Lato"/>
                <a:cs typeface="Lato"/>
                <a:sym typeface="Lato"/>
              </a:rPr>
              <a:t>to</a:t>
            </a:r>
            <a:r>
              <a:rPr lang="en" sz="1200">
                <a:latin typeface="Lato"/>
                <a:ea typeface="Lato"/>
                <a:cs typeface="Lato"/>
                <a:sym typeface="Lato"/>
              </a:rPr>
              <a:t> </a:t>
            </a:r>
            <a:r>
              <a:rPr lang="en">
                <a:solidFill>
                  <a:srgbClr val="466CCE"/>
                </a:solidFill>
                <a:latin typeface="Lato"/>
                <a:ea typeface="Lato"/>
                <a:cs typeface="Lato"/>
                <a:sym typeface="Lato"/>
              </a:rPr>
              <a:t>___</a:t>
            </a:r>
            <a:r>
              <a:rPr lang="en" sz="1200">
                <a:solidFill>
                  <a:srgbClr val="666666"/>
                </a:solidFill>
                <a:latin typeface="Lato"/>
                <a:ea typeface="Lato"/>
                <a:cs typeface="Lato"/>
                <a:sym typeface="Lato"/>
              </a:rPr>
              <a:t>, with a growth rate of</a:t>
            </a:r>
            <a:r>
              <a:rPr lang="en" sz="1200">
                <a:latin typeface="Lato"/>
                <a:ea typeface="Lato"/>
                <a:cs typeface="Lato"/>
                <a:sym typeface="Lato"/>
              </a:rPr>
              <a:t> </a:t>
            </a:r>
            <a:r>
              <a:rPr lang="en">
                <a:solidFill>
                  <a:srgbClr val="466CCE"/>
                </a:solidFill>
                <a:latin typeface="Lato"/>
                <a:ea typeface="Lato"/>
                <a:cs typeface="Lato"/>
                <a:sym typeface="Lato"/>
              </a:rPr>
              <a:t>___.</a:t>
            </a:r>
            <a:endParaRPr>
              <a:solidFill>
                <a:srgbClr val="466CCE"/>
              </a:solidFill>
              <a:latin typeface="Lato"/>
              <a:ea typeface="Lato"/>
              <a:cs typeface="Lato"/>
              <a:sym typeface="Lato"/>
            </a:endParaRPr>
          </a:p>
        </p:txBody>
      </p:sp>
      <p:pic>
        <p:nvPicPr>
          <p:cNvPr id="313" name="Google Shape;313;p33" title="Lato.png"/>
          <p:cNvPicPr preferRelativeResize="0"/>
          <p:nvPr/>
        </p:nvPicPr>
        <p:blipFill rotWithShape="1">
          <a:blip r:embed="rId4">
            <a:alphaModFix/>
          </a:blip>
          <a:srcRect b="0" l="0" r="0" t="0"/>
          <a:stretch/>
        </p:blipFill>
        <p:spPr>
          <a:xfrm>
            <a:off x="453876" y="2452925"/>
            <a:ext cx="4092330" cy="1703347"/>
          </a:xfrm>
          <a:prstGeom prst="rect">
            <a:avLst/>
          </a:prstGeom>
          <a:noFill/>
          <a:ln>
            <a:noFill/>
          </a:ln>
        </p:spPr>
      </p:pic>
      <p:pic>
        <p:nvPicPr>
          <p:cNvPr id="314" name="Google Shape;314;p33" title="Cash flow 2025.png"/>
          <p:cNvPicPr preferRelativeResize="0"/>
          <p:nvPr/>
        </p:nvPicPr>
        <p:blipFill rotWithShape="1">
          <a:blip r:embed="rId5">
            <a:alphaModFix/>
          </a:blip>
          <a:srcRect b="0" l="0" r="0" t="0"/>
          <a:stretch/>
        </p:blipFill>
        <p:spPr>
          <a:xfrm>
            <a:off x="4872550" y="2452937"/>
            <a:ext cx="3579026" cy="2581289"/>
          </a:xfrm>
          <a:prstGeom prst="rect">
            <a:avLst/>
          </a:prstGeom>
          <a:noFill/>
          <a:ln>
            <a:noFill/>
          </a:ln>
        </p:spPr>
      </p:pic>
      <p:sp>
        <p:nvSpPr>
          <p:cNvPr id="315" name="Google Shape;315;p33"/>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2</a:t>
            </a:r>
            <a:r>
              <a:rPr lang="en" sz="1000">
                <a:solidFill>
                  <a:srgbClr val="666666"/>
                </a:solidFill>
              </a:rPr>
              <a:t> minutes</a:t>
            </a:r>
            <a:endParaRPr sz="1000">
              <a:solidFill>
                <a:srgbClr val="666666"/>
              </a:solidFill>
            </a:endParaRPr>
          </a:p>
        </p:txBody>
      </p:sp>
      <p:pic>
        <p:nvPicPr>
          <p:cNvPr id="316" name="Google Shape;316;p33"/>
          <p:cNvPicPr preferRelativeResize="0"/>
          <p:nvPr/>
        </p:nvPicPr>
        <p:blipFill>
          <a:blip r:embed="rId6">
            <a:alphaModFix/>
          </a:blip>
          <a:stretch>
            <a:fillRect/>
          </a:stretch>
        </p:blipFill>
        <p:spPr>
          <a:xfrm>
            <a:off x="7933150" y="360075"/>
            <a:ext cx="211350" cy="211350"/>
          </a:xfrm>
          <a:prstGeom prst="rect">
            <a:avLst/>
          </a:prstGeom>
          <a:noFill/>
          <a:ln>
            <a:noFill/>
          </a:ln>
        </p:spPr>
      </p:pic>
      <p:sp>
        <p:nvSpPr>
          <p:cNvPr id="317" name="Google Shape;317;p33"/>
          <p:cNvSpPr txBox="1"/>
          <p:nvPr>
            <p:ph type="title"/>
          </p:nvPr>
        </p:nvSpPr>
        <p:spPr>
          <a:xfrm>
            <a:off x="6104100" y="955925"/>
            <a:ext cx="14577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666666"/>
                </a:solidFill>
              </a:rPr>
              <a:t>Nabeel Hyatt</a:t>
            </a:r>
            <a:endParaRPr b="1" sz="1000">
              <a:solidFill>
                <a:srgbClr val="666666"/>
              </a:solidFill>
            </a:endParaRPr>
          </a:p>
        </p:txBody>
      </p:sp>
      <p:sp>
        <p:nvSpPr>
          <p:cNvPr id="318" name="Google Shape;318;p33"/>
          <p:cNvSpPr txBox="1"/>
          <p:nvPr>
            <p:ph type="title"/>
          </p:nvPr>
        </p:nvSpPr>
        <p:spPr>
          <a:xfrm>
            <a:off x="6104100" y="1195200"/>
            <a:ext cx="2965200" cy="83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666666"/>
                </a:solidFill>
                <a:latin typeface="Lato Light"/>
                <a:ea typeface="Lato Light"/>
                <a:cs typeface="Lato Light"/>
                <a:sym typeface="Lato Light"/>
              </a:rPr>
              <a:t>“ ”</a:t>
            </a:r>
            <a:endParaRPr sz="1000">
              <a:solidFill>
                <a:srgbClr val="666666"/>
              </a:solidFill>
              <a:latin typeface="Lato Light"/>
              <a:ea typeface="Lato Light"/>
              <a:cs typeface="Lato Light"/>
              <a:sym typeface="Lato Light"/>
            </a:endParaRPr>
          </a:p>
        </p:txBody>
      </p:sp>
      <p:cxnSp>
        <p:nvCxnSpPr>
          <p:cNvPr id="319" name="Google Shape;319;p33"/>
          <p:cNvCxnSpPr/>
          <p:nvPr/>
        </p:nvCxnSpPr>
        <p:spPr>
          <a:xfrm>
            <a:off x="5580600" y="869809"/>
            <a:ext cx="3561300" cy="0"/>
          </a:xfrm>
          <a:prstGeom prst="straightConnector1">
            <a:avLst/>
          </a:prstGeom>
          <a:noFill/>
          <a:ln cap="flat" cmpd="sng" w="19050">
            <a:solidFill>
              <a:srgbClr val="529ECC"/>
            </a:solidFill>
            <a:prstDash val="solid"/>
            <a:round/>
            <a:headEnd len="med" w="med" type="none"/>
            <a:tailEnd len="med" w="med" type="none"/>
          </a:ln>
        </p:spPr>
      </p:cxnSp>
      <p:pic>
        <p:nvPicPr>
          <p:cNvPr id="320" name="Google Shape;320;p33"/>
          <p:cNvPicPr preferRelativeResize="0"/>
          <p:nvPr/>
        </p:nvPicPr>
        <p:blipFill rotWithShape="1">
          <a:blip r:embed="rId7">
            <a:alphaModFix/>
          </a:blip>
          <a:srcRect b="139" l="0" r="0" t="149"/>
          <a:stretch/>
        </p:blipFill>
        <p:spPr>
          <a:xfrm>
            <a:off x="5605748" y="981000"/>
            <a:ext cx="498353" cy="496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4" name="Shape 324"/>
        <p:cNvGrpSpPr/>
        <p:nvPr/>
      </p:nvGrpSpPr>
      <p:grpSpPr>
        <a:xfrm>
          <a:off x="0" y="0"/>
          <a:ext cx="0" cy="0"/>
          <a:chOff x="0" y="0"/>
          <a:chExt cx="0" cy="0"/>
        </a:xfrm>
      </p:grpSpPr>
      <p:sp>
        <p:nvSpPr>
          <p:cNvPr id="325" name="Google Shape;325;p34"/>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Departmental Review</a:t>
            </a:r>
            <a:endParaRPr/>
          </a:p>
        </p:txBody>
      </p:sp>
      <p:sp>
        <p:nvSpPr>
          <p:cNvPr id="326" name="Google Shape;326;p34"/>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1</a:t>
            </a:r>
            <a:r>
              <a:rPr lang="en" sz="1000">
                <a:solidFill>
                  <a:srgbClr val="666666"/>
                </a:solidFill>
              </a:rPr>
              <a:t> minute</a:t>
            </a:r>
            <a:endParaRPr sz="1000">
              <a:solidFill>
                <a:srgbClr val="666666"/>
              </a:solidFill>
            </a:endParaRPr>
          </a:p>
        </p:txBody>
      </p:sp>
      <p:pic>
        <p:nvPicPr>
          <p:cNvPr id="327" name="Google Shape;327;p34"/>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28" name="Google Shape;328;p34"/>
          <p:cNvSpPr txBox="1"/>
          <p:nvPr>
            <p:ph type="title"/>
          </p:nvPr>
        </p:nvSpPr>
        <p:spPr>
          <a:xfrm>
            <a:off x="5955375" y="364807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329" name="Google Shape;329;p34"/>
          <p:cNvSpPr txBox="1"/>
          <p:nvPr>
            <p:ph type="title"/>
          </p:nvPr>
        </p:nvSpPr>
        <p:spPr>
          <a:xfrm>
            <a:off x="5955375" y="4030875"/>
            <a:ext cx="2976600" cy="85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“For early companies, this is mostly product. As you scale, selectively include departments as it pertains to the problems you are facing. Once you mature, include all departments.”</a:t>
            </a:r>
            <a:endParaRPr b="0" sz="1000">
              <a:latin typeface="Lato Light"/>
              <a:ea typeface="Lato Light"/>
              <a:cs typeface="Lato Light"/>
              <a:sym typeface="Lato Light"/>
            </a:endParaRPr>
          </a:p>
          <a:p>
            <a:pPr indent="0" lvl="0" marL="0" rtl="0" algn="l">
              <a:lnSpc>
                <a:spcPct val="115000"/>
              </a:lnSpc>
              <a:spcBef>
                <a:spcPts val="0"/>
              </a:spcBef>
              <a:spcAft>
                <a:spcPts val="0"/>
              </a:spcAft>
              <a:buNone/>
            </a:pPr>
            <a:r>
              <a:t/>
            </a:r>
            <a:endParaRPr b="0" sz="1000">
              <a:latin typeface="Lato Light"/>
              <a:ea typeface="Lato Light"/>
              <a:cs typeface="Lato Light"/>
              <a:sym typeface="Lato Light"/>
            </a:endParaRPr>
          </a:p>
        </p:txBody>
      </p:sp>
      <p:cxnSp>
        <p:nvCxnSpPr>
          <p:cNvPr id="330" name="Google Shape;330;p34"/>
          <p:cNvCxnSpPr/>
          <p:nvPr/>
        </p:nvCxnSpPr>
        <p:spPr>
          <a:xfrm>
            <a:off x="6057625" y="4000725"/>
            <a:ext cx="165600" cy="0"/>
          </a:xfrm>
          <a:prstGeom prst="straightConnector1">
            <a:avLst/>
          </a:prstGeom>
          <a:noFill/>
          <a:ln cap="flat" cmpd="sng" w="19050">
            <a:solidFill>
              <a:srgbClr val="529ECC"/>
            </a:solidFill>
            <a:prstDash val="solid"/>
            <a:round/>
            <a:headEnd len="med" w="med" type="none"/>
            <a:tailEnd len="med" w="med" type="none"/>
          </a:ln>
        </p:spPr>
      </p:cxnSp>
      <p:pic>
        <p:nvPicPr>
          <p:cNvPr id="331" name="Google Shape;331;p34"/>
          <p:cNvPicPr preferRelativeResize="0"/>
          <p:nvPr/>
        </p:nvPicPr>
        <p:blipFill>
          <a:blip r:embed="rId4">
            <a:alphaModFix/>
          </a:blip>
          <a:stretch>
            <a:fillRect/>
          </a:stretch>
        </p:blipFill>
        <p:spPr>
          <a:xfrm>
            <a:off x="5452446" y="3749263"/>
            <a:ext cx="502920" cy="502920"/>
          </a:xfrm>
          <a:prstGeom prst="rect">
            <a:avLst/>
          </a:prstGeom>
          <a:noFill/>
          <a:ln>
            <a:noFill/>
          </a:ln>
        </p:spPr>
      </p:pic>
      <p:sp>
        <p:nvSpPr>
          <p:cNvPr id="332" name="Google Shape;332;p34"/>
          <p:cNvSpPr txBox="1"/>
          <p:nvPr/>
        </p:nvSpPr>
        <p:spPr>
          <a:xfrm>
            <a:off x="955700" y="1190126"/>
            <a:ext cx="7331400" cy="24381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Product</a:t>
            </a:r>
            <a:endParaRPr sz="1600">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Sales &amp; Marketing</a:t>
            </a:r>
            <a:endParaRPr sz="1600">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6" name="Shape 336"/>
        <p:cNvGrpSpPr/>
        <p:nvPr/>
      </p:nvGrpSpPr>
      <p:grpSpPr>
        <a:xfrm>
          <a:off x="0" y="0"/>
          <a:ext cx="0" cy="0"/>
          <a:chOff x="0" y="0"/>
          <a:chExt cx="0" cy="0"/>
        </a:xfrm>
      </p:grpSpPr>
      <p:sp>
        <p:nvSpPr>
          <p:cNvPr id="337" name="Google Shape;337;p35"/>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Department update: </a:t>
            </a:r>
            <a:r>
              <a:rPr lang="en"/>
              <a:t>Product</a:t>
            </a:r>
            <a:endParaRPr/>
          </a:p>
        </p:txBody>
      </p:sp>
      <p:sp>
        <p:nvSpPr>
          <p:cNvPr id="338" name="Google Shape;338;p35"/>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7.5</a:t>
            </a:r>
            <a:r>
              <a:rPr lang="en" sz="1000">
                <a:solidFill>
                  <a:srgbClr val="666666"/>
                </a:solidFill>
              </a:rPr>
              <a:t> minutes</a:t>
            </a:r>
            <a:endParaRPr sz="1000">
              <a:solidFill>
                <a:srgbClr val="666666"/>
              </a:solidFill>
            </a:endParaRPr>
          </a:p>
        </p:txBody>
      </p:sp>
      <p:pic>
        <p:nvPicPr>
          <p:cNvPr id="339" name="Google Shape;339;p35"/>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40" name="Google Shape;340;p35"/>
          <p:cNvSpPr txBox="1"/>
          <p:nvPr>
            <p:ph type="title"/>
          </p:nvPr>
        </p:nvSpPr>
        <p:spPr>
          <a:xfrm>
            <a:off x="5970675" y="359187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341" name="Google Shape;341;p35"/>
          <p:cNvSpPr txBox="1"/>
          <p:nvPr>
            <p:ph type="title"/>
          </p:nvPr>
        </p:nvSpPr>
        <p:spPr>
          <a:xfrm>
            <a:off x="5970675" y="3974675"/>
            <a:ext cx="2976600" cy="85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a:t>
            </a:r>
            <a:r>
              <a:rPr b="0" lang="en" sz="1000">
                <a:latin typeface="Lato Light"/>
                <a:ea typeface="Lato Light"/>
                <a:cs typeface="Lato Light"/>
                <a:sym typeface="Lato Light"/>
              </a:rPr>
              <a:t>For early companies, this is mostly product. As you scale, selectively include departments as it pertains to the problems you are facing. Once you mature, include all departments.</a:t>
            </a:r>
            <a:r>
              <a:rPr b="0" lang="en" sz="1000">
                <a:latin typeface="Lato Light"/>
                <a:ea typeface="Lato Light"/>
                <a:cs typeface="Lato Light"/>
                <a:sym typeface="Lato Light"/>
              </a:rPr>
              <a:t>”</a:t>
            </a:r>
            <a:endParaRPr b="0" sz="1000">
              <a:latin typeface="Lato Light"/>
              <a:ea typeface="Lato Light"/>
              <a:cs typeface="Lato Light"/>
              <a:sym typeface="Lato Light"/>
            </a:endParaRPr>
          </a:p>
          <a:p>
            <a:pPr indent="0" lvl="0" marL="0" rtl="0" algn="l">
              <a:lnSpc>
                <a:spcPct val="115000"/>
              </a:lnSpc>
              <a:spcBef>
                <a:spcPts val="0"/>
              </a:spcBef>
              <a:spcAft>
                <a:spcPts val="0"/>
              </a:spcAft>
              <a:buNone/>
            </a:pPr>
            <a:r>
              <a:t/>
            </a:r>
            <a:endParaRPr b="0" sz="1000">
              <a:latin typeface="Lato Light"/>
              <a:ea typeface="Lato Light"/>
              <a:cs typeface="Lato Light"/>
              <a:sym typeface="Lato Light"/>
            </a:endParaRPr>
          </a:p>
        </p:txBody>
      </p:sp>
      <p:cxnSp>
        <p:nvCxnSpPr>
          <p:cNvPr id="342" name="Google Shape;342;p35"/>
          <p:cNvCxnSpPr/>
          <p:nvPr/>
        </p:nvCxnSpPr>
        <p:spPr>
          <a:xfrm>
            <a:off x="6072925" y="3944525"/>
            <a:ext cx="165600" cy="0"/>
          </a:xfrm>
          <a:prstGeom prst="straightConnector1">
            <a:avLst/>
          </a:prstGeom>
          <a:noFill/>
          <a:ln cap="flat" cmpd="sng" w="19050">
            <a:solidFill>
              <a:srgbClr val="529ECC"/>
            </a:solidFill>
            <a:prstDash val="solid"/>
            <a:round/>
            <a:headEnd len="med" w="med" type="none"/>
            <a:tailEnd len="med" w="med" type="none"/>
          </a:ln>
        </p:spPr>
      </p:cxnSp>
      <p:pic>
        <p:nvPicPr>
          <p:cNvPr id="343" name="Google Shape;343;p35"/>
          <p:cNvPicPr preferRelativeResize="0"/>
          <p:nvPr/>
        </p:nvPicPr>
        <p:blipFill>
          <a:blip r:embed="rId4">
            <a:alphaModFix/>
          </a:blip>
          <a:stretch>
            <a:fillRect/>
          </a:stretch>
        </p:blipFill>
        <p:spPr>
          <a:xfrm>
            <a:off x="5467746" y="3693063"/>
            <a:ext cx="502920" cy="502920"/>
          </a:xfrm>
          <a:prstGeom prst="rect">
            <a:avLst/>
          </a:prstGeom>
          <a:noFill/>
          <a:ln>
            <a:noFill/>
          </a:ln>
        </p:spPr>
      </p:pic>
      <p:sp>
        <p:nvSpPr>
          <p:cNvPr id="344" name="Google Shape;344;p35"/>
          <p:cNvSpPr txBox="1"/>
          <p:nvPr/>
        </p:nvSpPr>
        <p:spPr>
          <a:xfrm>
            <a:off x="663800" y="927868"/>
            <a:ext cx="7331400" cy="34356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Q1 </a:t>
            </a:r>
            <a:r>
              <a:rPr lang="en" sz="1600">
                <a:solidFill>
                  <a:srgbClr val="333333"/>
                </a:solidFill>
                <a:latin typeface="Lato Light"/>
                <a:ea typeface="Lato Light"/>
                <a:cs typeface="Lato Light"/>
                <a:sym typeface="Lato Light"/>
              </a:rPr>
              <a:t>Product Objective 1 </a:t>
            </a:r>
            <a:endParaRPr sz="1600">
              <a:solidFill>
                <a:srgbClr val="333333"/>
              </a:solidFill>
              <a:latin typeface="Lato Light"/>
              <a:ea typeface="Lato Light"/>
              <a:cs typeface="Lato Light"/>
              <a:sym typeface="Lato Light"/>
            </a:endParaRPr>
          </a:p>
          <a:p>
            <a:pPr indent="-317500" lvl="1" marL="9144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Established 5 roadmap goals by certain dates - 	✅</a:t>
            </a:r>
            <a:endParaRPr>
              <a:solidFill>
                <a:srgbClr val="333333"/>
              </a:solidFill>
              <a:latin typeface="Lato Light"/>
              <a:ea typeface="Lato Light"/>
              <a:cs typeface="Lato Light"/>
              <a:sym typeface="Lato Light"/>
            </a:endParaRPr>
          </a:p>
          <a:p>
            <a:pPr indent="-317500" lvl="1" marL="9144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Didn’t hit goal by end of quarter - 			🆇</a:t>
            </a:r>
            <a:endParaRPr>
              <a:solidFill>
                <a:srgbClr val="333333"/>
              </a:solidFill>
              <a:latin typeface="Lato Light"/>
              <a:ea typeface="Lato Light"/>
              <a:cs typeface="Lato Light"/>
              <a:sym typeface="Lato Light"/>
            </a:endParaRPr>
          </a:p>
          <a:p>
            <a:pPr indent="-317500" lvl="1" marL="9144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KPI related to objective declined - 			</a:t>
            </a:r>
            <a:r>
              <a:rPr lang="en">
                <a:solidFill>
                  <a:srgbClr val="333333"/>
                </a:solidFill>
                <a:latin typeface="Lato Light"/>
                <a:ea typeface="Lato Light"/>
                <a:cs typeface="Lato Light"/>
                <a:sym typeface="Lato Light"/>
              </a:rPr>
              <a:t>🆇</a:t>
            </a:r>
            <a:r>
              <a:rPr lang="en">
                <a:solidFill>
                  <a:srgbClr val="333333"/>
                </a:solidFill>
                <a:latin typeface="Lato Light"/>
                <a:ea typeface="Lato Light"/>
                <a:cs typeface="Lato Light"/>
                <a:sym typeface="Lato Light"/>
              </a:rPr>
              <a:t>		</a:t>
            </a:r>
            <a:endParaRPr>
              <a:solidFill>
                <a:srgbClr val="333333"/>
              </a:solidFill>
              <a:latin typeface="Lato Light"/>
              <a:ea typeface="Lato Light"/>
              <a:cs typeface="Lato Light"/>
              <a:sym typeface="Lato Light"/>
            </a:endParaRPr>
          </a:p>
          <a:p>
            <a:pPr indent="-317500" lvl="2" marL="13716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Deep dive on learnings from OKRs</a:t>
            </a:r>
            <a:endParaRPr>
              <a:solidFill>
                <a:srgbClr val="333333"/>
              </a:solidFill>
              <a:latin typeface="Lato Light"/>
              <a:ea typeface="Lato Light"/>
              <a:cs typeface="Lato Light"/>
              <a:sym typeface="Lato Light"/>
            </a:endParaRPr>
          </a:p>
          <a:p>
            <a:pPr indent="-317500" lvl="2" marL="13716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Discuss planned adjustments moving forward</a:t>
            </a:r>
            <a:endParaRPr>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Q1 Product Objective 2</a:t>
            </a:r>
            <a:endParaRPr sz="1600">
              <a:solidFill>
                <a:srgbClr val="333333"/>
              </a:solidFill>
              <a:latin typeface="Lato Light"/>
              <a:ea typeface="Lato Light"/>
              <a:cs typeface="Lato Light"/>
              <a:sym typeface="Lato Light"/>
            </a:endParaRPr>
          </a:p>
          <a:p>
            <a:pPr indent="-330200" lvl="1" marL="9144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Develop benchmarks for performance &amp; engagement - </a:t>
            </a:r>
            <a:r>
              <a:rPr lang="en">
                <a:solidFill>
                  <a:srgbClr val="333333"/>
                </a:solidFill>
                <a:latin typeface="Lato Light"/>
                <a:ea typeface="Lato Light"/>
                <a:cs typeface="Lato Light"/>
                <a:sym typeface="Lato Light"/>
              </a:rPr>
              <a:t>✅</a:t>
            </a:r>
            <a:endParaRPr>
              <a:solidFill>
                <a:srgbClr val="333333"/>
              </a:solidFill>
              <a:latin typeface="Lato Light"/>
              <a:ea typeface="Lato Light"/>
              <a:cs typeface="Lato Light"/>
              <a:sym typeface="Lato Light"/>
            </a:endParaRPr>
          </a:p>
          <a:p>
            <a:pPr indent="-330200" lvl="1" marL="9144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Meet or beat benchmarks - </a:t>
            </a:r>
            <a:r>
              <a:rPr lang="en">
                <a:solidFill>
                  <a:srgbClr val="333333"/>
                </a:solidFill>
                <a:latin typeface="Lato Light"/>
                <a:ea typeface="Lato Light"/>
                <a:cs typeface="Lato Light"/>
                <a:sym typeface="Lato Light"/>
              </a:rPr>
              <a:t>✅</a:t>
            </a:r>
            <a:endParaRPr>
              <a:solidFill>
                <a:srgbClr val="333333"/>
              </a:solidFill>
              <a:latin typeface="Lato Light"/>
              <a:ea typeface="Lato Light"/>
              <a:cs typeface="Lato Light"/>
              <a:sym typeface="Lato Light"/>
            </a:endParaRPr>
          </a:p>
          <a:p>
            <a:pPr indent="-330200" lvl="1" marL="9144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New feature improves KPI - </a:t>
            </a:r>
            <a:r>
              <a:rPr lang="en">
                <a:solidFill>
                  <a:srgbClr val="333333"/>
                </a:solidFill>
                <a:latin typeface="Lato Light"/>
                <a:ea typeface="Lato Light"/>
                <a:cs typeface="Lato Light"/>
                <a:sym typeface="Lato Light"/>
              </a:rPr>
              <a:t>✅</a:t>
            </a:r>
            <a:r>
              <a:rPr lang="en" sz="1600">
                <a:solidFill>
                  <a:srgbClr val="333333"/>
                </a:solidFill>
                <a:latin typeface="Lato Light"/>
                <a:ea typeface="Lato Light"/>
                <a:cs typeface="Lato Light"/>
                <a:sym typeface="Lato Light"/>
              </a:rPr>
              <a:t> </a:t>
            </a:r>
            <a:endParaRPr sz="1600">
              <a:solidFill>
                <a:srgbClr val="333333"/>
              </a:solidFill>
              <a:latin typeface="Lato Light"/>
              <a:ea typeface="Lato Light"/>
              <a:cs typeface="Lato Light"/>
              <a:sym typeface="Lato Light"/>
            </a:endParaRPr>
          </a:p>
          <a:p>
            <a:pPr indent="-317500" lvl="2" marL="13716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Deep dive on learnings from OKRs</a:t>
            </a:r>
            <a:endParaRPr>
              <a:solidFill>
                <a:srgbClr val="333333"/>
              </a:solidFill>
              <a:latin typeface="Lato Light"/>
              <a:ea typeface="Lato Light"/>
              <a:cs typeface="Lato Light"/>
              <a:sym typeface="Lato Light"/>
            </a:endParaRPr>
          </a:p>
          <a:p>
            <a:pPr indent="-317500" lvl="2" marL="13716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Discuss planned adjustments moving forward</a:t>
            </a:r>
            <a:endParaRPr>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p:txBody>
      </p:sp>
      <p:pic>
        <p:nvPicPr>
          <p:cNvPr id="345" name="Google Shape;345;p35"/>
          <p:cNvPicPr preferRelativeResize="0"/>
          <p:nvPr/>
        </p:nvPicPr>
        <p:blipFill>
          <a:blip r:embed="rId5">
            <a:alphaModFix/>
          </a:blip>
          <a:stretch>
            <a:fillRect/>
          </a:stretch>
        </p:blipFill>
        <p:spPr>
          <a:xfrm>
            <a:off x="85999" y="5287510"/>
            <a:ext cx="5381751" cy="3789965"/>
          </a:xfrm>
          <a:prstGeom prst="rect">
            <a:avLst/>
          </a:prstGeom>
          <a:noFill/>
          <a:ln>
            <a:noFill/>
          </a:ln>
        </p:spPr>
      </p:pic>
      <p:pic>
        <p:nvPicPr>
          <p:cNvPr id="346" name="Google Shape;346;p35"/>
          <p:cNvPicPr preferRelativeResize="0"/>
          <p:nvPr/>
        </p:nvPicPr>
        <p:blipFill>
          <a:blip r:embed="rId6">
            <a:alphaModFix/>
          </a:blip>
          <a:stretch>
            <a:fillRect/>
          </a:stretch>
        </p:blipFill>
        <p:spPr>
          <a:xfrm>
            <a:off x="5112150" y="5484600"/>
            <a:ext cx="5286375" cy="4591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8"/>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	</a:t>
            </a:r>
            <a:endParaRPr/>
          </a:p>
        </p:txBody>
      </p:sp>
      <p:sp>
        <p:nvSpPr>
          <p:cNvPr id="78" name="Google Shape;78;p18"/>
          <p:cNvSpPr txBox="1"/>
          <p:nvPr>
            <p:ph type="title"/>
          </p:nvPr>
        </p:nvSpPr>
        <p:spPr>
          <a:xfrm>
            <a:off x="5692300" y="331352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79" name="Google Shape;79;p18"/>
          <p:cNvSpPr txBox="1"/>
          <p:nvPr>
            <p:ph type="title"/>
          </p:nvPr>
        </p:nvSpPr>
        <p:spPr>
          <a:xfrm>
            <a:off x="5692300" y="3696325"/>
            <a:ext cx="3379800" cy="120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“Don’t get stuck updating the board on the past for 3 hours. Reporting on the past should be brief, just for context to those not there day-to-day, and to help codify any new learnings from what just happened. </a:t>
            </a:r>
            <a:r>
              <a:rPr b="0" lang="en" sz="1000">
                <a:latin typeface="Lato Light"/>
                <a:ea typeface="Lato Light"/>
                <a:cs typeface="Lato Light"/>
                <a:sym typeface="Lato Light"/>
              </a:rPr>
              <a:t>I have always loved one founders’ description of a board meeting as a mini-offsite for the executive team, with guests.</a:t>
            </a:r>
            <a:endParaRPr b="0" sz="1000">
              <a:latin typeface="Lato Light"/>
              <a:ea typeface="Lato Light"/>
              <a:cs typeface="Lato Light"/>
              <a:sym typeface="Lato Light"/>
            </a:endParaRPr>
          </a:p>
        </p:txBody>
      </p:sp>
      <p:cxnSp>
        <p:nvCxnSpPr>
          <p:cNvPr id="80" name="Google Shape;80;p18"/>
          <p:cNvCxnSpPr/>
          <p:nvPr/>
        </p:nvCxnSpPr>
        <p:spPr>
          <a:xfrm>
            <a:off x="5794550" y="3666175"/>
            <a:ext cx="165600" cy="0"/>
          </a:xfrm>
          <a:prstGeom prst="straightConnector1">
            <a:avLst/>
          </a:prstGeom>
          <a:noFill/>
          <a:ln cap="flat" cmpd="sng" w="19050">
            <a:solidFill>
              <a:srgbClr val="529ECC"/>
            </a:solidFill>
            <a:prstDash val="solid"/>
            <a:round/>
            <a:headEnd len="med" w="med" type="none"/>
            <a:tailEnd len="med" w="med" type="none"/>
          </a:ln>
        </p:spPr>
      </p:cxnSp>
      <p:pic>
        <p:nvPicPr>
          <p:cNvPr id="81" name="Google Shape;81;p18"/>
          <p:cNvPicPr preferRelativeResize="0"/>
          <p:nvPr/>
        </p:nvPicPr>
        <p:blipFill>
          <a:blip r:embed="rId3">
            <a:alphaModFix/>
          </a:blip>
          <a:stretch>
            <a:fillRect/>
          </a:stretch>
        </p:blipFill>
        <p:spPr>
          <a:xfrm>
            <a:off x="5168821" y="3436013"/>
            <a:ext cx="502920" cy="502920"/>
          </a:xfrm>
          <a:prstGeom prst="rect">
            <a:avLst/>
          </a:prstGeom>
          <a:noFill/>
          <a:ln>
            <a:noFill/>
          </a:ln>
        </p:spPr>
      </p:pic>
      <p:sp>
        <p:nvSpPr>
          <p:cNvPr id="82" name="Google Shape;82;p18"/>
          <p:cNvSpPr txBox="1"/>
          <p:nvPr/>
        </p:nvSpPr>
        <p:spPr>
          <a:xfrm>
            <a:off x="1544025" y="1070175"/>
            <a:ext cx="4116900" cy="87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latin typeface="Lato Light"/>
                <a:ea typeface="Lato Light"/>
                <a:cs typeface="Lato Light"/>
                <a:sym typeface="Lato Light"/>
              </a:rPr>
              <a:t>CEO Overview</a:t>
            </a:r>
            <a:endParaRPr>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None/>
            </a:pPr>
            <a:r>
              <a:rPr lang="en">
                <a:solidFill>
                  <a:srgbClr val="333333"/>
                </a:solidFill>
                <a:latin typeface="Lato Light"/>
                <a:ea typeface="Lato Light"/>
                <a:cs typeface="Lato Light"/>
                <a:sym typeface="Lato Light"/>
              </a:rPr>
              <a:t>Financials, OKRs, and KPIs</a:t>
            </a:r>
            <a:endParaRPr>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a:p>
        </p:txBody>
      </p:sp>
      <p:sp>
        <p:nvSpPr>
          <p:cNvPr id="83" name="Google Shape;83;p18"/>
          <p:cNvSpPr txBox="1"/>
          <p:nvPr/>
        </p:nvSpPr>
        <p:spPr>
          <a:xfrm>
            <a:off x="1544025" y="2027950"/>
            <a:ext cx="4116900" cy="87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latin typeface="Lato Light"/>
                <a:ea typeface="Lato Light"/>
                <a:cs typeface="Lato Light"/>
                <a:sym typeface="Lato Light"/>
              </a:rPr>
              <a:t>Team</a:t>
            </a:r>
            <a:endParaRPr>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None/>
            </a:pPr>
            <a:r>
              <a:rPr lang="en">
                <a:solidFill>
                  <a:srgbClr val="333333"/>
                </a:solidFill>
                <a:latin typeface="Lato Light"/>
                <a:ea typeface="Lato Light"/>
                <a:cs typeface="Lato Light"/>
                <a:sym typeface="Lato Light"/>
              </a:rPr>
              <a:t>Departmental Team Updates</a:t>
            </a:r>
            <a:endParaRPr>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latin typeface="Lato Light"/>
              <a:ea typeface="Lato Light"/>
              <a:cs typeface="Lato Light"/>
              <a:sym typeface="Lato Light"/>
            </a:endParaRPr>
          </a:p>
        </p:txBody>
      </p:sp>
      <p:sp>
        <p:nvSpPr>
          <p:cNvPr id="84" name="Google Shape;84;p18"/>
          <p:cNvSpPr txBox="1"/>
          <p:nvPr/>
        </p:nvSpPr>
        <p:spPr>
          <a:xfrm>
            <a:off x="1544025" y="2899138"/>
            <a:ext cx="4116900" cy="87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Lato Light"/>
                <a:ea typeface="Lato Light"/>
                <a:cs typeface="Lato Light"/>
                <a:sym typeface="Lato Light"/>
              </a:rPr>
              <a:t>Proposed New OKRs</a:t>
            </a:r>
            <a:endParaRPr>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Lato Light"/>
                <a:ea typeface="Lato Light"/>
                <a:cs typeface="Lato Light"/>
                <a:sym typeface="Lato Light"/>
              </a:rPr>
              <a:t>Product Roadmap</a:t>
            </a:r>
            <a:endParaRPr>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a:solidFill>
                <a:srgbClr val="333333"/>
              </a:solidFill>
              <a:latin typeface="Lato Light"/>
              <a:ea typeface="Lato Light"/>
              <a:cs typeface="Lato Light"/>
              <a:sym typeface="Lato Light"/>
            </a:endParaRPr>
          </a:p>
        </p:txBody>
      </p:sp>
      <p:sp>
        <p:nvSpPr>
          <p:cNvPr id="85" name="Google Shape;85;p18"/>
          <p:cNvSpPr txBox="1"/>
          <p:nvPr/>
        </p:nvSpPr>
        <p:spPr>
          <a:xfrm>
            <a:off x="1544025" y="3845521"/>
            <a:ext cx="4116900" cy="59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latin typeface="Lato Light"/>
                <a:ea typeface="Lato Light"/>
                <a:cs typeface="Lato Light"/>
                <a:sym typeface="Lato Light"/>
              </a:rPr>
              <a:t>Strategy</a:t>
            </a:r>
            <a:endParaRPr>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Lato Light"/>
                <a:ea typeface="Lato Light"/>
                <a:cs typeface="Lato Light"/>
                <a:sym typeface="Lato Light"/>
              </a:rPr>
              <a:t>Board Approvals</a:t>
            </a:r>
            <a:endParaRPr>
              <a:solidFill>
                <a:schemeClr val="dk1"/>
              </a:solidFill>
            </a:endParaRPr>
          </a:p>
          <a:p>
            <a:pPr indent="0" lvl="0" marL="0" rtl="0" algn="l">
              <a:lnSpc>
                <a:spcPct val="115000"/>
              </a:lnSpc>
              <a:spcBef>
                <a:spcPts val="0"/>
              </a:spcBef>
              <a:spcAft>
                <a:spcPts val="0"/>
              </a:spcAft>
              <a:buNone/>
            </a:pPr>
            <a:r>
              <a:t/>
            </a:r>
            <a:endParaRPr>
              <a:solidFill>
                <a:srgbClr val="333333"/>
              </a:solidFill>
              <a:latin typeface="Lato Light"/>
              <a:ea typeface="Lato Light"/>
              <a:cs typeface="Lato Light"/>
              <a:sym typeface="Lato Light"/>
            </a:endParaRPr>
          </a:p>
        </p:txBody>
      </p:sp>
      <p:sp>
        <p:nvSpPr>
          <p:cNvPr id="86" name="Google Shape;86;p18"/>
          <p:cNvSpPr/>
          <p:nvPr/>
        </p:nvSpPr>
        <p:spPr>
          <a:xfrm>
            <a:off x="643950" y="1082925"/>
            <a:ext cx="598200" cy="598200"/>
          </a:xfrm>
          <a:prstGeom prst="ellipse">
            <a:avLst/>
          </a:prstGeom>
          <a:noFill/>
          <a:ln cap="flat" cmpd="sng" w="9525">
            <a:solidFill>
              <a:srgbClr val="DEE2E6"/>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rgbClr val="181818"/>
                </a:solidFill>
                <a:latin typeface="Lato"/>
                <a:ea typeface="Lato"/>
                <a:cs typeface="Lato"/>
                <a:sym typeface="Lato"/>
              </a:rPr>
              <a:t>15</a:t>
            </a:r>
            <a:endParaRPr sz="1200">
              <a:solidFill>
                <a:srgbClr val="181818"/>
              </a:solidFill>
              <a:latin typeface="Lato"/>
              <a:ea typeface="Lato"/>
              <a:cs typeface="Lato"/>
              <a:sym typeface="Lato"/>
            </a:endParaRPr>
          </a:p>
          <a:p>
            <a:pPr indent="0" lvl="0" marL="0" rtl="0" algn="ctr">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7" name="Google Shape;87;p18"/>
          <p:cNvSpPr/>
          <p:nvPr/>
        </p:nvSpPr>
        <p:spPr>
          <a:xfrm>
            <a:off x="643950" y="2027950"/>
            <a:ext cx="598200" cy="598200"/>
          </a:xfrm>
          <a:prstGeom prst="ellipse">
            <a:avLst/>
          </a:prstGeom>
          <a:noFill/>
          <a:ln cap="flat" cmpd="sng" w="9525">
            <a:solidFill>
              <a:srgbClr val="DEE2E6"/>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rgbClr val="181818"/>
                </a:solidFill>
                <a:latin typeface="Lato"/>
                <a:ea typeface="Lato"/>
                <a:cs typeface="Lato"/>
                <a:sym typeface="Lato"/>
              </a:rPr>
              <a:t>15</a:t>
            </a:r>
            <a:endParaRPr sz="1200">
              <a:solidFill>
                <a:srgbClr val="181818"/>
              </a:solidFill>
              <a:latin typeface="Lato"/>
              <a:ea typeface="Lato"/>
              <a:cs typeface="Lato"/>
              <a:sym typeface="Lato"/>
            </a:endParaRPr>
          </a:p>
          <a:p>
            <a:pPr indent="0" lvl="0" marL="0" rtl="0" algn="ctr">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8" name="Google Shape;88;p18"/>
          <p:cNvSpPr/>
          <p:nvPr/>
        </p:nvSpPr>
        <p:spPr>
          <a:xfrm>
            <a:off x="643950" y="2921112"/>
            <a:ext cx="598200" cy="598200"/>
          </a:xfrm>
          <a:prstGeom prst="ellipse">
            <a:avLst/>
          </a:prstGeom>
          <a:noFill/>
          <a:ln cap="flat" cmpd="sng" w="9525">
            <a:solidFill>
              <a:srgbClr val="DEE2E6"/>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rgbClr val="181818"/>
                </a:solidFill>
                <a:latin typeface="Lato"/>
                <a:ea typeface="Lato"/>
                <a:cs typeface="Lato"/>
                <a:sym typeface="Lato"/>
              </a:rPr>
              <a:t>30</a:t>
            </a:r>
            <a:endParaRPr sz="1200">
              <a:solidFill>
                <a:srgbClr val="181818"/>
              </a:solidFill>
              <a:latin typeface="Lato"/>
              <a:ea typeface="Lato"/>
              <a:cs typeface="Lato"/>
              <a:sym typeface="Lato"/>
            </a:endParaRPr>
          </a:p>
          <a:p>
            <a:pPr indent="0" lvl="0" marL="0" rtl="0" algn="ctr">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9" name="Google Shape;89;p18"/>
          <p:cNvSpPr/>
          <p:nvPr/>
        </p:nvSpPr>
        <p:spPr>
          <a:xfrm>
            <a:off x="643950" y="3870000"/>
            <a:ext cx="598200" cy="598200"/>
          </a:xfrm>
          <a:prstGeom prst="ellipse">
            <a:avLst/>
          </a:prstGeom>
          <a:noFill/>
          <a:ln cap="flat" cmpd="sng" w="9525">
            <a:solidFill>
              <a:srgbClr val="DEE2E6"/>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rgbClr val="181818"/>
                </a:solidFill>
                <a:latin typeface="Lato"/>
                <a:ea typeface="Lato"/>
                <a:cs typeface="Lato"/>
                <a:sym typeface="Lato"/>
              </a:rPr>
              <a:t>60</a:t>
            </a:r>
            <a:endParaRPr sz="1200">
              <a:solidFill>
                <a:srgbClr val="181818"/>
              </a:solidFill>
              <a:latin typeface="Lato"/>
              <a:ea typeface="Lato"/>
              <a:cs typeface="Lato"/>
              <a:sym typeface="Lato"/>
            </a:endParaRPr>
          </a:p>
          <a:p>
            <a:pPr indent="0" lvl="0" marL="0" rtl="0" algn="ctr">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nvSpPr>
        <p:spPr>
          <a:xfrm>
            <a:off x="3144000" y="1343850"/>
            <a:ext cx="2856000" cy="22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333333"/>
                </a:solidFill>
                <a:latin typeface="Lato"/>
                <a:ea typeface="Lato"/>
                <a:cs typeface="Lato"/>
                <a:sym typeface="Lato"/>
              </a:rPr>
              <a:t>What’s Going Better Than Expected</a:t>
            </a:r>
            <a:endParaRPr b="1" sz="1600">
              <a:solidFill>
                <a:srgbClr val="333333"/>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a:p>
            <a:pPr indent="-317500" lvl="0" marL="4572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Delivered or beat on strategic goal</a:t>
            </a:r>
            <a:endParaRPr>
              <a:solidFill>
                <a:srgbClr val="333333"/>
              </a:solidFill>
              <a:latin typeface="Lato Light"/>
              <a:ea typeface="Lato Light"/>
              <a:cs typeface="Lato Light"/>
              <a:sym typeface="Lato Light"/>
            </a:endParaRPr>
          </a:p>
          <a:p>
            <a:pPr indent="-317500" lvl="0" marL="4572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Continuous process improving</a:t>
            </a:r>
            <a:endParaRPr>
              <a:solidFill>
                <a:srgbClr val="333333"/>
              </a:solidFill>
              <a:latin typeface="Lato Light"/>
              <a:ea typeface="Lato Light"/>
              <a:cs typeface="Lato Light"/>
              <a:sym typeface="Lato Light"/>
            </a:endParaRPr>
          </a:p>
        </p:txBody>
      </p:sp>
      <p:sp>
        <p:nvSpPr>
          <p:cNvPr id="95" name="Google Shape;95;p19"/>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 Overview</a:t>
            </a:r>
            <a:endParaRPr/>
          </a:p>
        </p:txBody>
      </p:sp>
      <p:sp>
        <p:nvSpPr>
          <p:cNvPr id="96" name="Google Shape;96;p19"/>
          <p:cNvSpPr txBox="1"/>
          <p:nvPr/>
        </p:nvSpPr>
        <p:spPr>
          <a:xfrm>
            <a:off x="445100" y="1343850"/>
            <a:ext cx="2292300" cy="22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333333"/>
                </a:solidFill>
                <a:latin typeface="Lato"/>
                <a:ea typeface="Lato"/>
                <a:cs typeface="Lato"/>
                <a:sym typeface="Lato"/>
              </a:rPr>
              <a:t>What Keeps Me Up at Night</a:t>
            </a:r>
            <a:endParaRPr b="1" sz="1600">
              <a:solidFill>
                <a:srgbClr val="333333"/>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a:p>
            <a:pPr indent="-317500" lvl="0" marL="4572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Existential Threats</a:t>
            </a:r>
            <a:endParaRPr>
              <a:solidFill>
                <a:srgbClr val="333333"/>
              </a:solidFill>
              <a:latin typeface="Lato Light"/>
              <a:ea typeface="Lato Light"/>
              <a:cs typeface="Lato Light"/>
              <a:sym typeface="Lato Light"/>
            </a:endParaRPr>
          </a:p>
          <a:p>
            <a:pPr indent="-317500" lvl="0" marL="4572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Looming Mistakes</a:t>
            </a:r>
            <a:endParaRPr>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p:txBody>
      </p:sp>
      <p:sp>
        <p:nvSpPr>
          <p:cNvPr id="97" name="Google Shape;97;p19"/>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10 minutes</a:t>
            </a:r>
            <a:endParaRPr sz="1000">
              <a:solidFill>
                <a:srgbClr val="666666"/>
              </a:solidFill>
            </a:endParaRPr>
          </a:p>
        </p:txBody>
      </p:sp>
      <p:pic>
        <p:nvPicPr>
          <p:cNvPr id="98" name="Google Shape;98;p19"/>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99" name="Google Shape;99;p19"/>
          <p:cNvSpPr txBox="1"/>
          <p:nvPr/>
        </p:nvSpPr>
        <p:spPr>
          <a:xfrm>
            <a:off x="6109925" y="1343838"/>
            <a:ext cx="2755500" cy="22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333333"/>
                </a:solidFill>
                <a:latin typeface="Lato"/>
                <a:ea typeface="Lato"/>
                <a:cs typeface="Lato"/>
                <a:sym typeface="Lato"/>
              </a:rPr>
              <a:t>What we want out of today</a:t>
            </a:r>
            <a:endParaRPr b="1" sz="1600">
              <a:solidFill>
                <a:srgbClr val="333333"/>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a:p>
            <a:pPr indent="-317500" lvl="0" marL="4572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Are we moving too fast or too slow? </a:t>
            </a:r>
            <a:endParaRPr>
              <a:solidFill>
                <a:srgbClr val="333333"/>
              </a:solidFill>
              <a:latin typeface="Lato Light"/>
              <a:ea typeface="Lato Light"/>
              <a:cs typeface="Lato Light"/>
              <a:sym typeface="Lato Light"/>
            </a:endParaRPr>
          </a:p>
          <a:p>
            <a:pPr indent="-317500" lvl="0" marL="4572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Too aggressive or conservative?</a:t>
            </a:r>
            <a:endParaRPr>
              <a:solidFill>
                <a:srgbClr val="333333"/>
              </a:solidFill>
              <a:latin typeface="Lato Light"/>
              <a:ea typeface="Lato Light"/>
              <a:cs typeface="Lato Light"/>
              <a:sym typeface="Lato Light"/>
            </a:endParaRPr>
          </a:p>
          <a:p>
            <a:pPr indent="-317500" lvl="0" marL="457200" rtl="0" algn="l">
              <a:lnSpc>
                <a:spcPct val="115000"/>
              </a:lnSpc>
              <a:spcBef>
                <a:spcPts val="0"/>
              </a:spcBef>
              <a:spcAft>
                <a:spcPts val="0"/>
              </a:spcAft>
              <a:buClr>
                <a:srgbClr val="333333"/>
              </a:buClr>
              <a:buSzPts val="1400"/>
              <a:buFont typeface="Lato Light"/>
              <a:buChar char="●"/>
            </a:pPr>
            <a:r>
              <a:rPr lang="en">
                <a:solidFill>
                  <a:srgbClr val="333333"/>
                </a:solidFill>
                <a:latin typeface="Lato Light"/>
                <a:ea typeface="Lato Light"/>
                <a:cs typeface="Lato Light"/>
                <a:sym typeface="Lato Light"/>
              </a:rPr>
              <a:t>Preview any potential strategy discussions</a:t>
            </a:r>
            <a:endParaRPr>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p:txBody>
      </p:sp>
      <p:sp>
        <p:nvSpPr>
          <p:cNvPr id="100" name="Google Shape;100;p19"/>
          <p:cNvSpPr txBox="1"/>
          <p:nvPr>
            <p:ph type="title"/>
          </p:nvPr>
        </p:nvSpPr>
        <p:spPr>
          <a:xfrm>
            <a:off x="5698150" y="370407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101" name="Google Shape;101;p19"/>
          <p:cNvSpPr txBox="1"/>
          <p:nvPr>
            <p:ph type="title"/>
          </p:nvPr>
        </p:nvSpPr>
        <p:spPr>
          <a:xfrm>
            <a:off x="5698150" y="4086875"/>
            <a:ext cx="3010800" cy="84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latin typeface="Lato Light"/>
                <a:ea typeface="Lato Light"/>
                <a:cs typeface="Lato Light"/>
                <a:sym typeface="Lato Light"/>
              </a:rPr>
              <a:t>“CEOs often skew super positive or super negative - a structure like this helps founders to give space to balance both.”</a:t>
            </a:r>
            <a:endParaRPr b="0" sz="1000">
              <a:latin typeface="Lato Light"/>
              <a:ea typeface="Lato Light"/>
              <a:cs typeface="Lato Light"/>
              <a:sym typeface="Lato Light"/>
            </a:endParaRPr>
          </a:p>
        </p:txBody>
      </p:sp>
      <p:cxnSp>
        <p:nvCxnSpPr>
          <p:cNvPr id="102" name="Google Shape;102;p19"/>
          <p:cNvCxnSpPr/>
          <p:nvPr/>
        </p:nvCxnSpPr>
        <p:spPr>
          <a:xfrm>
            <a:off x="5800400" y="4056725"/>
            <a:ext cx="165600" cy="0"/>
          </a:xfrm>
          <a:prstGeom prst="straightConnector1">
            <a:avLst/>
          </a:prstGeom>
          <a:noFill/>
          <a:ln cap="flat" cmpd="sng" w="19050">
            <a:solidFill>
              <a:srgbClr val="529ECC"/>
            </a:solidFill>
            <a:prstDash val="solid"/>
            <a:round/>
            <a:headEnd len="med" w="med" type="none"/>
            <a:tailEnd len="med" w="med" type="none"/>
          </a:ln>
        </p:spPr>
      </p:cxnSp>
      <p:pic>
        <p:nvPicPr>
          <p:cNvPr id="103" name="Google Shape;103;p19"/>
          <p:cNvPicPr preferRelativeResize="0"/>
          <p:nvPr/>
        </p:nvPicPr>
        <p:blipFill>
          <a:blip r:embed="rId4">
            <a:alphaModFix/>
          </a:blip>
          <a:stretch>
            <a:fillRect/>
          </a:stretch>
        </p:blipFill>
        <p:spPr>
          <a:xfrm>
            <a:off x="5162346" y="3805263"/>
            <a:ext cx="502920" cy="5029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cxnSp>
        <p:nvCxnSpPr>
          <p:cNvPr id="108" name="Google Shape;108;p20"/>
          <p:cNvCxnSpPr>
            <a:stCxn id="109" idx="3"/>
          </p:cNvCxnSpPr>
          <p:nvPr/>
        </p:nvCxnSpPr>
        <p:spPr>
          <a:xfrm>
            <a:off x="766168" y="4446725"/>
            <a:ext cx="4154100" cy="0"/>
          </a:xfrm>
          <a:prstGeom prst="straightConnector1">
            <a:avLst/>
          </a:prstGeom>
          <a:noFill/>
          <a:ln cap="flat" cmpd="sng" w="9525">
            <a:solidFill>
              <a:srgbClr val="DEE2E6"/>
            </a:solidFill>
            <a:prstDash val="solid"/>
            <a:round/>
            <a:headEnd len="med" w="med" type="none"/>
            <a:tailEnd len="med" w="med" type="none"/>
          </a:ln>
        </p:spPr>
      </p:cxnSp>
      <p:sp>
        <p:nvSpPr>
          <p:cNvPr id="110" name="Google Shape;110;p20"/>
          <p:cNvSpPr txBox="1"/>
          <p:nvPr/>
        </p:nvSpPr>
        <p:spPr>
          <a:xfrm>
            <a:off x="847278" y="3318700"/>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$3.6M</a:t>
            </a:r>
            <a:endParaRPr sz="800">
              <a:solidFill>
                <a:srgbClr val="181818"/>
              </a:solidFill>
              <a:latin typeface="Lato"/>
              <a:ea typeface="Lato"/>
              <a:cs typeface="Lato"/>
              <a:sym typeface="Lato"/>
            </a:endParaRPr>
          </a:p>
        </p:txBody>
      </p:sp>
      <p:sp>
        <p:nvSpPr>
          <p:cNvPr id="111" name="Google Shape;111;p20"/>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Q1 202</a:t>
            </a:r>
            <a:r>
              <a:rPr lang="en"/>
              <a:t>5 Cash and Burn</a:t>
            </a:r>
            <a:endParaRPr/>
          </a:p>
        </p:txBody>
      </p:sp>
      <p:sp>
        <p:nvSpPr>
          <p:cNvPr id="112" name="Google Shape;112;p20"/>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2 minutes</a:t>
            </a:r>
            <a:endParaRPr sz="1000">
              <a:solidFill>
                <a:srgbClr val="666666"/>
              </a:solidFill>
            </a:endParaRPr>
          </a:p>
        </p:txBody>
      </p:sp>
      <p:sp>
        <p:nvSpPr>
          <p:cNvPr id="113" name="Google Shape;113;p20"/>
          <p:cNvSpPr txBox="1"/>
          <p:nvPr/>
        </p:nvSpPr>
        <p:spPr>
          <a:xfrm>
            <a:off x="359671" y="1181076"/>
            <a:ext cx="1160100" cy="18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4C4C4C"/>
                </a:solidFill>
                <a:latin typeface="Lato"/>
                <a:ea typeface="Lato"/>
                <a:cs typeface="Lato"/>
                <a:sym typeface="Lato"/>
              </a:rPr>
              <a:t>CASH IN BANK</a:t>
            </a:r>
            <a:endParaRPr sz="800">
              <a:solidFill>
                <a:srgbClr val="4C4C4C"/>
              </a:solidFill>
              <a:latin typeface="Lato"/>
              <a:ea typeface="Lato"/>
              <a:cs typeface="Lato"/>
              <a:sym typeface="Lato"/>
            </a:endParaRPr>
          </a:p>
        </p:txBody>
      </p:sp>
      <p:sp>
        <p:nvSpPr>
          <p:cNvPr id="114" name="Google Shape;114;p20"/>
          <p:cNvSpPr txBox="1"/>
          <p:nvPr/>
        </p:nvSpPr>
        <p:spPr>
          <a:xfrm>
            <a:off x="1782884" y="1181076"/>
            <a:ext cx="1160100" cy="18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4C4C4C"/>
                </a:solidFill>
                <a:latin typeface="Lato"/>
                <a:ea typeface="Lato"/>
                <a:cs typeface="Lato"/>
                <a:sym typeface="Lato"/>
              </a:rPr>
              <a:t>NET BURN</a:t>
            </a:r>
            <a:endParaRPr sz="800">
              <a:solidFill>
                <a:srgbClr val="4C4C4C"/>
              </a:solidFill>
              <a:latin typeface="Lato"/>
              <a:ea typeface="Lato"/>
              <a:cs typeface="Lato"/>
              <a:sym typeface="Lato"/>
            </a:endParaRPr>
          </a:p>
        </p:txBody>
      </p:sp>
      <p:sp>
        <p:nvSpPr>
          <p:cNvPr id="115" name="Google Shape;115;p20"/>
          <p:cNvSpPr txBox="1"/>
          <p:nvPr/>
        </p:nvSpPr>
        <p:spPr>
          <a:xfrm>
            <a:off x="3590620" y="1181076"/>
            <a:ext cx="1160100" cy="18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4C4C4C"/>
                </a:solidFill>
                <a:latin typeface="Lato"/>
                <a:ea typeface="Lato"/>
                <a:cs typeface="Lato"/>
                <a:sym typeface="Lato"/>
              </a:rPr>
              <a:t>RUNWAY</a:t>
            </a:r>
            <a:endParaRPr sz="800">
              <a:solidFill>
                <a:srgbClr val="4C4C4C"/>
              </a:solidFill>
              <a:latin typeface="Lato"/>
              <a:ea typeface="Lato"/>
              <a:cs typeface="Lato"/>
              <a:sym typeface="Lato"/>
            </a:endParaRPr>
          </a:p>
        </p:txBody>
      </p:sp>
      <p:sp>
        <p:nvSpPr>
          <p:cNvPr id="116" name="Google Shape;116;p20"/>
          <p:cNvSpPr txBox="1"/>
          <p:nvPr/>
        </p:nvSpPr>
        <p:spPr>
          <a:xfrm>
            <a:off x="370021" y="1367688"/>
            <a:ext cx="1206900" cy="32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181818"/>
                </a:solidFill>
                <a:latin typeface="Lato"/>
                <a:ea typeface="Lato"/>
                <a:cs typeface="Lato"/>
                <a:sym typeface="Lato"/>
              </a:rPr>
              <a:t>$5,100,742</a:t>
            </a:r>
            <a:endParaRPr>
              <a:latin typeface="Lato"/>
              <a:ea typeface="Lato"/>
              <a:cs typeface="Lato"/>
              <a:sym typeface="Lato"/>
            </a:endParaRPr>
          </a:p>
        </p:txBody>
      </p:sp>
      <p:sp>
        <p:nvSpPr>
          <p:cNvPr id="117" name="Google Shape;117;p20"/>
          <p:cNvSpPr txBox="1"/>
          <p:nvPr/>
        </p:nvSpPr>
        <p:spPr>
          <a:xfrm>
            <a:off x="1782884" y="1367688"/>
            <a:ext cx="1206900" cy="32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E53E3E"/>
                </a:solidFill>
                <a:latin typeface="Lato"/>
                <a:ea typeface="Lato"/>
                <a:cs typeface="Lato"/>
                <a:sym typeface="Lato"/>
              </a:rPr>
              <a:t>-$68K</a:t>
            </a:r>
            <a:r>
              <a:rPr lang="en">
                <a:solidFill>
                  <a:srgbClr val="6C757D"/>
                </a:solidFill>
                <a:latin typeface="Lato"/>
                <a:ea typeface="Lato"/>
                <a:cs typeface="Lato"/>
                <a:sym typeface="Lato"/>
              </a:rPr>
              <a:t> (Mar)</a:t>
            </a:r>
            <a:endParaRPr>
              <a:solidFill>
                <a:srgbClr val="6C757D"/>
              </a:solidFill>
              <a:latin typeface="Lato"/>
              <a:ea typeface="Lato"/>
              <a:cs typeface="Lato"/>
              <a:sym typeface="Lato"/>
            </a:endParaRPr>
          </a:p>
        </p:txBody>
      </p:sp>
      <p:grpSp>
        <p:nvGrpSpPr>
          <p:cNvPr id="118" name="Google Shape;118;p20"/>
          <p:cNvGrpSpPr/>
          <p:nvPr/>
        </p:nvGrpSpPr>
        <p:grpSpPr>
          <a:xfrm>
            <a:off x="1782884" y="1659888"/>
            <a:ext cx="1609025" cy="253800"/>
            <a:chOff x="1931900" y="1560125"/>
            <a:chExt cx="1609025" cy="253800"/>
          </a:xfrm>
        </p:grpSpPr>
        <p:sp>
          <p:nvSpPr>
            <p:cNvPr id="119" name="Google Shape;119;p20"/>
            <p:cNvSpPr txBox="1"/>
            <p:nvPr/>
          </p:nvSpPr>
          <p:spPr>
            <a:xfrm>
              <a:off x="1931900" y="1560125"/>
              <a:ext cx="759300" cy="25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200"/>
                </a:spcAft>
                <a:buNone/>
              </a:pPr>
              <a:r>
                <a:rPr lang="en" sz="800">
                  <a:solidFill>
                    <a:srgbClr val="E53E3E"/>
                  </a:solidFill>
                  <a:latin typeface="Lato"/>
                  <a:ea typeface="Lato"/>
                  <a:cs typeface="Lato"/>
                  <a:sym typeface="Lato"/>
                </a:rPr>
                <a:t>-$243K</a:t>
              </a:r>
              <a:r>
                <a:rPr lang="en" sz="800">
                  <a:solidFill>
                    <a:srgbClr val="6C757D"/>
                  </a:solidFill>
                  <a:latin typeface="Lato"/>
                  <a:ea typeface="Lato"/>
                  <a:cs typeface="Lato"/>
                  <a:sym typeface="Lato"/>
                </a:rPr>
                <a:t> (Jan)</a:t>
              </a:r>
              <a:endParaRPr sz="800">
                <a:solidFill>
                  <a:srgbClr val="6C757D"/>
                </a:solidFill>
                <a:latin typeface="Lato"/>
                <a:ea typeface="Lato"/>
                <a:cs typeface="Lato"/>
                <a:sym typeface="Lato"/>
              </a:endParaRPr>
            </a:p>
          </p:txBody>
        </p:sp>
        <p:sp>
          <p:nvSpPr>
            <p:cNvPr id="120" name="Google Shape;120;p20"/>
            <p:cNvSpPr txBox="1"/>
            <p:nvPr/>
          </p:nvSpPr>
          <p:spPr>
            <a:xfrm>
              <a:off x="2691325" y="1560125"/>
              <a:ext cx="849600" cy="25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200"/>
                </a:spcAft>
                <a:buNone/>
              </a:pPr>
              <a:r>
                <a:rPr lang="en" sz="800">
                  <a:solidFill>
                    <a:srgbClr val="E53E3E"/>
                  </a:solidFill>
                  <a:latin typeface="Lato"/>
                  <a:ea typeface="Lato"/>
                  <a:cs typeface="Lato"/>
                  <a:sym typeface="Lato"/>
                </a:rPr>
                <a:t>-$232K</a:t>
              </a:r>
              <a:r>
                <a:rPr lang="en" sz="800">
                  <a:solidFill>
                    <a:srgbClr val="6C757D"/>
                  </a:solidFill>
                  <a:latin typeface="Lato"/>
                  <a:ea typeface="Lato"/>
                  <a:cs typeface="Lato"/>
                  <a:sym typeface="Lato"/>
                </a:rPr>
                <a:t> (Feb)</a:t>
              </a:r>
              <a:endParaRPr sz="800">
                <a:solidFill>
                  <a:srgbClr val="6C757D"/>
                </a:solidFill>
                <a:latin typeface="Lato"/>
                <a:ea typeface="Lato"/>
                <a:cs typeface="Lato"/>
                <a:sym typeface="Lato"/>
              </a:endParaRPr>
            </a:p>
          </p:txBody>
        </p:sp>
      </p:grpSp>
      <p:sp>
        <p:nvSpPr>
          <p:cNvPr id="121" name="Google Shape;121;p20"/>
          <p:cNvSpPr txBox="1"/>
          <p:nvPr/>
        </p:nvSpPr>
        <p:spPr>
          <a:xfrm>
            <a:off x="3590620" y="1367688"/>
            <a:ext cx="1206900" cy="32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181818"/>
                </a:solidFill>
                <a:latin typeface="Lato"/>
                <a:ea typeface="Lato"/>
                <a:cs typeface="Lato"/>
                <a:sym typeface="Lato"/>
              </a:rPr>
              <a:t>28 months</a:t>
            </a:r>
            <a:endParaRPr>
              <a:solidFill>
                <a:srgbClr val="181818"/>
              </a:solidFill>
              <a:latin typeface="Lato"/>
              <a:ea typeface="Lato"/>
              <a:cs typeface="Lato"/>
              <a:sym typeface="Lato"/>
            </a:endParaRPr>
          </a:p>
        </p:txBody>
      </p:sp>
      <p:sp>
        <p:nvSpPr>
          <p:cNvPr id="122" name="Google Shape;122;p20"/>
          <p:cNvSpPr txBox="1"/>
          <p:nvPr/>
        </p:nvSpPr>
        <p:spPr>
          <a:xfrm>
            <a:off x="3590620" y="1659888"/>
            <a:ext cx="1092600" cy="25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200"/>
              </a:spcAft>
              <a:buNone/>
            </a:pPr>
            <a:r>
              <a:rPr lang="en" sz="800">
                <a:solidFill>
                  <a:srgbClr val="666666"/>
                </a:solidFill>
                <a:latin typeface="Lato"/>
                <a:ea typeface="Lato"/>
                <a:cs typeface="Lato"/>
                <a:sym typeface="Lato"/>
              </a:rPr>
              <a:t>Mar 202</a:t>
            </a:r>
            <a:r>
              <a:rPr lang="en" sz="800">
                <a:solidFill>
                  <a:srgbClr val="666666"/>
                </a:solidFill>
                <a:latin typeface="Lato"/>
                <a:ea typeface="Lato"/>
                <a:cs typeface="Lato"/>
                <a:sym typeface="Lato"/>
              </a:rPr>
              <a:t>5</a:t>
            </a:r>
            <a:endParaRPr sz="800">
              <a:solidFill>
                <a:srgbClr val="666666"/>
              </a:solidFill>
              <a:latin typeface="Lato"/>
              <a:ea typeface="Lato"/>
              <a:cs typeface="Lato"/>
              <a:sym typeface="Lato"/>
            </a:endParaRPr>
          </a:p>
        </p:txBody>
      </p:sp>
      <p:sp>
        <p:nvSpPr>
          <p:cNvPr id="123" name="Google Shape;123;p20"/>
          <p:cNvSpPr txBox="1"/>
          <p:nvPr/>
        </p:nvSpPr>
        <p:spPr>
          <a:xfrm>
            <a:off x="370020" y="1659888"/>
            <a:ext cx="1092600" cy="25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200"/>
              </a:spcAft>
              <a:buNone/>
            </a:pPr>
            <a:r>
              <a:rPr lang="en" sz="800">
                <a:solidFill>
                  <a:srgbClr val="666666"/>
                </a:solidFill>
                <a:latin typeface="Lato"/>
                <a:ea typeface="Lato"/>
                <a:cs typeface="Lato"/>
                <a:sym typeface="Lato"/>
              </a:rPr>
              <a:t>As of 3/31/202</a:t>
            </a:r>
            <a:r>
              <a:rPr lang="en" sz="800">
                <a:solidFill>
                  <a:srgbClr val="666666"/>
                </a:solidFill>
                <a:latin typeface="Lato"/>
                <a:ea typeface="Lato"/>
                <a:cs typeface="Lato"/>
                <a:sym typeface="Lato"/>
              </a:rPr>
              <a:t>5</a:t>
            </a:r>
            <a:endParaRPr sz="800">
              <a:solidFill>
                <a:srgbClr val="666666"/>
              </a:solidFill>
              <a:latin typeface="Lato"/>
              <a:ea typeface="Lato"/>
              <a:cs typeface="Lato"/>
              <a:sym typeface="Lato"/>
            </a:endParaRPr>
          </a:p>
        </p:txBody>
      </p:sp>
      <p:sp>
        <p:nvSpPr>
          <p:cNvPr id="124" name="Google Shape;124;p20"/>
          <p:cNvSpPr txBox="1"/>
          <p:nvPr/>
        </p:nvSpPr>
        <p:spPr>
          <a:xfrm>
            <a:off x="1960213" y="2362688"/>
            <a:ext cx="11601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4C4C4C"/>
                </a:solidFill>
                <a:latin typeface="Lato"/>
                <a:ea typeface="Lato"/>
                <a:cs typeface="Lato"/>
                <a:sym typeface="Lato"/>
              </a:rPr>
              <a:t>MONTHLY BALANCE</a:t>
            </a:r>
            <a:endParaRPr sz="800">
              <a:solidFill>
                <a:srgbClr val="4C4C4C"/>
              </a:solidFill>
              <a:latin typeface="Lato"/>
              <a:ea typeface="Lato"/>
              <a:cs typeface="Lato"/>
              <a:sym typeface="Lato"/>
            </a:endParaRPr>
          </a:p>
        </p:txBody>
      </p:sp>
      <p:pic>
        <p:nvPicPr>
          <p:cNvPr id="125" name="Google Shape;125;p20"/>
          <p:cNvPicPr preferRelativeResize="0"/>
          <p:nvPr/>
        </p:nvPicPr>
        <p:blipFill>
          <a:blip r:embed="rId3">
            <a:alphaModFix/>
          </a:blip>
          <a:stretch>
            <a:fillRect/>
          </a:stretch>
        </p:blipFill>
        <p:spPr>
          <a:xfrm>
            <a:off x="7933150" y="371000"/>
            <a:ext cx="211350" cy="211350"/>
          </a:xfrm>
          <a:prstGeom prst="rect">
            <a:avLst/>
          </a:prstGeom>
          <a:noFill/>
          <a:ln>
            <a:noFill/>
          </a:ln>
        </p:spPr>
      </p:pic>
      <p:grpSp>
        <p:nvGrpSpPr>
          <p:cNvPr id="126" name="Google Shape;126;p20"/>
          <p:cNvGrpSpPr/>
          <p:nvPr/>
        </p:nvGrpSpPr>
        <p:grpSpPr>
          <a:xfrm>
            <a:off x="359668" y="2668863"/>
            <a:ext cx="504900" cy="186600"/>
            <a:chOff x="261268" y="2571750"/>
            <a:chExt cx="504900" cy="186600"/>
          </a:xfrm>
        </p:grpSpPr>
        <p:cxnSp>
          <p:nvCxnSpPr>
            <p:cNvPr id="127" name="Google Shape;127;p20"/>
            <p:cNvCxnSpPr/>
            <p:nvPr/>
          </p:nvCxnSpPr>
          <p:spPr>
            <a:xfrm>
              <a:off x="667768" y="2683275"/>
              <a:ext cx="98400" cy="0"/>
            </a:xfrm>
            <a:prstGeom prst="straightConnector1">
              <a:avLst/>
            </a:prstGeom>
            <a:noFill/>
            <a:ln cap="flat" cmpd="sng" w="9525">
              <a:solidFill>
                <a:srgbClr val="DEE2E6"/>
              </a:solidFill>
              <a:prstDash val="solid"/>
              <a:round/>
              <a:headEnd len="med" w="med" type="none"/>
              <a:tailEnd len="med" w="med" type="none"/>
            </a:ln>
          </p:spPr>
        </p:cxnSp>
        <p:sp>
          <p:nvSpPr>
            <p:cNvPr id="128" name="Google Shape;128;p20"/>
            <p:cNvSpPr txBox="1"/>
            <p:nvPr/>
          </p:nvSpPr>
          <p:spPr>
            <a:xfrm>
              <a:off x="261268" y="2571750"/>
              <a:ext cx="406500" cy="18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800">
                  <a:solidFill>
                    <a:srgbClr val="6C757D"/>
                  </a:solidFill>
                  <a:latin typeface="Lato"/>
                  <a:ea typeface="Lato"/>
                  <a:cs typeface="Lato"/>
                  <a:sym typeface="Lato"/>
                </a:rPr>
                <a:t>$6M</a:t>
              </a:r>
              <a:endParaRPr sz="800">
                <a:solidFill>
                  <a:srgbClr val="6C757D"/>
                </a:solidFill>
                <a:latin typeface="Lato"/>
                <a:ea typeface="Lato"/>
                <a:cs typeface="Lato"/>
                <a:sym typeface="Lato"/>
              </a:endParaRPr>
            </a:p>
          </p:txBody>
        </p:sp>
      </p:grpSp>
      <p:grpSp>
        <p:nvGrpSpPr>
          <p:cNvPr id="129" name="Google Shape;129;p20"/>
          <p:cNvGrpSpPr/>
          <p:nvPr/>
        </p:nvGrpSpPr>
        <p:grpSpPr>
          <a:xfrm>
            <a:off x="359668" y="3406775"/>
            <a:ext cx="504900" cy="186600"/>
            <a:chOff x="261268" y="3518400"/>
            <a:chExt cx="504900" cy="186600"/>
          </a:xfrm>
        </p:grpSpPr>
        <p:cxnSp>
          <p:nvCxnSpPr>
            <p:cNvPr id="130" name="Google Shape;130;p20"/>
            <p:cNvCxnSpPr/>
            <p:nvPr/>
          </p:nvCxnSpPr>
          <p:spPr>
            <a:xfrm>
              <a:off x="667768" y="3626000"/>
              <a:ext cx="98400" cy="0"/>
            </a:xfrm>
            <a:prstGeom prst="straightConnector1">
              <a:avLst/>
            </a:prstGeom>
            <a:noFill/>
            <a:ln cap="flat" cmpd="sng" w="9525">
              <a:solidFill>
                <a:srgbClr val="DEE2E6"/>
              </a:solidFill>
              <a:prstDash val="solid"/>
              <a:round/>
              <a:headEnd len="med" w="med" type="none"/>
              <a:tailEnd len="med" w="med" type="none"/>
            </a:ln>
          </p:spPr>
        </p:cxnSp>
        <p:sp>
          <p:nvSpPr>
            <p:cNvPr id="131" name="Google Shape;131;p20"/>
            <p:cNvSpPr txBox="1"/>
            <p:nvPr/>
          </p:nvSpPr>
          <p:spPr>
            <a:xfrm>
              <a:off x="261268" y="3518400"/>
              <a:ext cx="406500" cy="18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800">
                  <a:solidFill>
                    <a:srgbClr val="6C757D"/>
                  </a:solidFill>
                  <a:latin typeface="Lato"/>
                  <a:ea typeface="Lato"/>
                  <a:cs typeface="Lato"/>
                  <a:sym typeface="Lato"/>
                </a:rPr>
                <a:t>$3M</a:t>
              </a:r>
              <a:endParaRPr sz="800">
                <a:solidFill>
                  <a:srgbClr val="6C757D"/>
                </a:solidFill>
                <a:latin typeface="Lato"/>
                <a:ea typeface="Lato"/>
                <a:cs typeface="Lato"/>
                <a:sym typeface="Lato"/>
              </a:endParaRPr>
            </a:p>
          </p:txBody>
        </p:sp>
      </p:grpSp>
      <p:sp>
        <p:nvSpPr>
          <p:cNvPr id="109" name="Google Shape;109;p20"/>
          <p:cNvSpPr txBox="1"/>
          <p:nvPr/>
        </p:nvSpPr>
        <p:spPr>
          <a:xfrm>
            <a:off x="359668" y="4353425"/>
            <a:ext cx="406500" cy="18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800">
                <a:solidFill>
                  <a:srgbClr val="666666"/>
                </a:solidFill>
                <a:latin typeface="Lato"/>
                <a:ea typeface="Lato"/>
                <a:cs typeface="Lato"/>
                <a:sym typeface="Lato"/>
              </a:rPr>
              <a:t>$0M</a:t>
            </a:r>
            <a:endParaRPr sz="800">
              <a:solidFill>
                <a:srgbClr val="666666"/>
              </a:solidFill>
              <a:latin typeface="Lato"/>
              <a:ea typeface="Lato"/>
              <a:cs typeface="Lato"/>
              <a:sym typeface="Lato"/>
            </a:endParaRPr>
          </a:p>
        </p:txBody>
      </p:sp>
      <p:sp>
        <p:nvSpPr>
          <p:cNvPr id="132" name="Google Shape;132;p20"/>
          <p:cNvSpPr/>
          <p:nvPr/>
        </p:nvSpPr>
        <p:spPr>
          <a:xfrm>
            <a:off x="985325" y="3505297"/>
            <a:ext cx="316500" cy="9435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txBox="1"/>
          <p:nvPr/>
        </p:nvSpPr>
        <p:spPr>
          <a:xfrm>
            <a:off x="837825" y="4569650"/>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Oct 202</a:t>
            </a:r>
            <a:r>
              <a:rPr lang="en" sz="800">
                <a:solidFill>
                  <a:srgbClr val="666666"/>
                </a:solidFill>
                <a:latin typeface="Lato"/>
                <a:ea typeface="Lato"/>
                <a:cs typeface="Lato"/>
                <a:sym typeface="Lato"/>
              </a:rPr>
              <a:t>4</a:t>
            </a:r>
            <a:endParaRPr sz="800">
              <a:solidFill>
                <a:srgbClr val="666666"/>
              </a:solidFill>
              <a:latin typeface="Lato"/>
              <a:ea typeface="Lato"/>
              <a:cs typeface="Lato"/>
              <a:sym typeface="Lato"/>
            </a:endParaRPr>
          </a:p>
        </p:txBody>
      </p:sp>
      <p:sp>
        <p:nvSpPr>
          <p:cNvPr id="134" name="Google Shape;134;p20"/>
          <p:cNvSpPr txBox="1"/>
          <p:nvPr/>
        </p:nvSpPr>
        <p:spPr>
          <a:xfrm>
            <a:off x="1532925" y="4569650"/>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Nov 2024</a:t>
            </a:r>
            <a:endParaRPr sz="800">
              <a:solidFill>
                <a:srgbClr val="666666"/>
              </a:solidFill>
              <a:latin typeface="Lato"/>
              <a:ea typeface="Lato"/>
              <a:cs typeface="Lato"/>
              <a:sym typeface="Lato"/>
            </a:endParaRPr>
          </a:p>
        </p:txBody>
      </p:sp>
      <p:sp>
        <p:nvSpPr>
          <p:cNvPr id="135" name="Google Shape;135;p20"/>
          <p:cNvSpPr txBox="1"/>
          <p:nvPr/>
        </p:nvSpPr>
        <p:spPr>
          <a:xfrm>
            <a:off x="2228025" y="4569650"/>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Dec</a:t>
            </a:r>
            <a:r>
              <a:rPr lang="en" sz="800">
                <a:solidFill>
                  <a:srgbClr val="666666"/>
                </a:solidFill>
                <a:latin typeface="Lato"/>
                <a:ea typeface="Lato"/>
                <a:cs typeface="Lato"/>
                <a:sym typeface="Lato"/>
              </a:rPr>
              <a:t> 2024</a:t>
            </a:r>
            <a:endParaRPr sz="800">
              <a:solidFill>
                <a:srgbClr val="666666"/>
              </a:solidFill>
              <a:latin typeface="Lato"/>
              <a:ea typeface="Lato"/>
              <a:cs typeface="Lato"/>
              <a:sym typeface="Lato"/>
            </a:endParaRPr>
          </a:p>
        </p:txBody>
      </p:sp>
      <p:sp>
        <p:nvSpPr>
          <p:cNvPr id="136" name="Google Shape;136;p20"/>
          <p:cNvSpPr txBox="1"/>
          <p:nvPr/>
        </p:nvSpPr>
        <p:spPr>
          <a:xfrm>
            <a:off x="2923125" y="4569650"/>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Jan 2025</a:t>
            </a:r>
            <a:endParaRPr sz="800">
              <a:solidFill>
                <a:srgbClr val="666666"/>
              </a:solidFill>
              <a:latin typeface="Lato"/>
              <a:ea typeface="Lato"/>
              <a:cs typeface="Lato"/>
              <a:sym typeface="Lato"/>
            </a:endParaRPr>
          </a:p>
        </p:txBody>
      </p:sp>
      <p:sp>
        <p:nvSpPr>
          <p:cNvPr id="137" name="Google Shape;137;p20"/>
          <p:cNvSpPr txBox="1"/>
          <p:nvPr/>
        </p:nvSpPr>
        <p:spPr>
          <a:xfrm>
            <a:off x="3618225" y="4569650"/>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Feb</a:t>
            </a:r>
            <a:r>
              <a:rPr lang="en" sz="800">
                <a:solidFill>
                  <a:srgbClr val="666666"/>
                </a:solidFill>
                <a:latin typeface="Lato"/>
                <a:ea typeface="Lato"/>
                <a:cs typeface="Lato"/>
                <a:sym typeface="Lato"/>
              </a:rPr>
              <a:t> 2025</a:t>
            </a:r>
            <a:endParaRPr sz="800">
              <a:solidFill>
                <a:srgbClr val="666666"/>
              </a:solidFill>
              <a:latin typeface="Lato"/>
              <a:ea typeface="Lato"/>
              <a:cs typeface="Lato"/>
              <a:sym typeface="Lato"/>
            </a:endParaRPr>
          </a:p>
        </p:txBody>
      </p:sp>
      <p:sp>
        <p:nvSpPr>
          <p:cNvPr id="138" name="Google Shape;138;p20"/>
          <p:cNvSpPr txBox="1"/>
          <p:nvPr/>
        </p:nvSpPr>
        <p:spPr>
          <a:xfrm>
            <a:off x="4313325" y="4569650"/>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Mar</a:t>
            </a:r>
            <a:r>
              <a:rPr lang="en" sz="800">
                <a:solidFill>
                  <a:srgbClr val="666666"/>
                </a:solidFill>
                <a:latin typeface="Lato"/>
                <a:ea typeface="Lato"/>
                <a:cs typeface="Lato"/>
                <a:sym typeface="Lato"/>
              </a:rPr>
              <a:t> 2025</a:t>
            </a:r>
            <a:endParaRPr sz="800">
              <a:solidFill>
                <a:srgbClr val="666666"/>
              </a:solidFill>
              <a:latin typeface="Lato"/>
              <a:ea typeface="Lato"/>
              <a:cs typeface="Lato"/>
              <a:sym typeface="Lato"/>
            </a:endParaRPr>
          </a:p>
        </p:txBody>
      </p:sp>
      <p:sp>
        <p:nvSpPr>
          <p:cNvPr id="139" name="Google Shape;139;p20"/>
          <p:cNvSpPr/>
          <p:nvPr/>
        </p:nvSpPr>
        <p:spPr>
          <a:xfrm>
            <a:off x="1694325" y="3418547"/>
            <a:ext cx="316500" cy="10302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a:off x="2403300" y="3034063"/>
            <a:ext cx="316500" cy="14148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3078925" y="3150173"/>
            <a:ext cx="316500" cy="12987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0"/>
          <p:cNvSpPr/>
          <p:nvPr/>
        </p:nvSpPr>
        <p:spPr>
          <a:xfrm>
            <a:off x="3799263" y="3288423"/>
            <a:ext cx="316500" cy="11604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p:nvPr/>
        </p:nvSpPr>
        <p:spPr>
          <a:xfrm>
            <a:off x="4519625" y="3418626"/>
            <a:ext cx="316500" cy="10302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txBox="1"/>
          <p:nvPr/>
        </p:nvSpPr>
        <p:spPr>
          <a:xfrm>
            <a:off x="1556328" y="3232025"/>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$4M</a:t>
            </a:r>
            <a:endParaRPr sz="800">
              <a:solidFill>
                <a:srgbClr val="181818"/>
              </a:solidFill>
              <a:latin typeface="Lato"/>
              <a:ea typeface="Lato"/>
              <a:cs typeface="Lato"/>
              <a:sym typeface="Lato"/>
            </a:endParaRPr>
          </a:p>
        </p:txBody>
      </p:sp>
      <p:sp>
        <p:nvSpPr>
          <p:cNvPr id="145" name="Google Shape;145;p20"/>
          <p:cNvSpPr txBox="1"/>
          <p:nvPr/>
        </p:nvSpPr>
        <p:spPr>
          <a:xfrm>
            <a:off x="2265378" y="2847475"/>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$5.9M</a:t>
            </a:r>
            <a:endParaRPr sz="800">
              <a:solidFill>
                <a:srgbClr val="181818"/>
              </a:solidFill>
              <a:latin typeface="Lato"/>
              <a:ea typeface="Lato"/>
              <a:cs typeface="Lato"/>
              <a:sym typeface="Lato"/>
            </a:endParaRPr>
          </a:p>
        </p:txBody>
      </p:sp>
      <p:sp>
        <p:nvSpPr>
          <p:cNvPr id="146" name="Google Shape;146;p20"/>
          <p:cNvSpPr txBox="1"/>
          <p:nvPr/>
        </p:nvSpPr>
        <p:spPr>
          <a:xfrm>
            <a:off x="2940928" y="2963575"/>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$5.6M</a:t>
            </a:r>
            <a:endParaRPr sz="800">
              <a:solidFill>
                <a:srgbClr val="181818"/>
              </a:solidFill>
              <a:latin typeface="Lato"/>
              <a:ea typeface="Lato"/>
              <a:cs typeface="Lato"/>
              <a:sym typeface="Lato"/>
            </a:endParaRPr>
          </a:p>
        </p:txBody>
      </p:sp>
      <p:sp>
        <p:nvSpPr>
          <p:cNvPr id="147" name="Google Shape;147;p20"/>
          <p:cNvSpPr txBox="1"/>
          <p:nvPr/>
        </p:nvSpPr>
        <p:spPr>
          <a:xfrm>
            <a:off x="3661278" y="3101825"/>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$5.4M</a:t>
            </a:r>
            <a:endParaRPr sz="800">
              <a:solidFill>
                <a:srgbClr val="181818"/>
              </a:solidFill>
              <a:latin typeface="Lato"/>
              <a:ea typeface="Lato"/>
              <a:cs typeface="Lato"/>
              <a:sym typeface="Lato"/>
            </a:endParaRPr>
          </a:p>
        </p:txBody>
      </p:sp>
      <p:sp>
        <p:nvSpPr>
          <p:cNvPr id="148" name="Google Shape;148;p20"/>
          <p:cNvSpPr txBox="1"/>
          <p:nvPr/>
        </p:nvSpPr>
        <p:spPr>
          <a:xfrm>
            <a:off x="4381628" y="3232025"/>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$5.2M</a:t>
            </a:r>
            <a:endParaRPr sz="800">
              <a:solidFill>
                <a:srgbClr val="181818"/>
              </a:solidFill>
              <a:latin typeface="Lato"/>
              <a:ea typeface="Lato"/>
              <a:cs typeface="Lato"/>
              <a:sym typeface="Lato"/>
            </a:endParaRPr>
          </a:p>
        </p:txBody>
      </p:sp>
      <p:sp>
        <p:nvSpPr>
          <p:cNvPr id="149" name="Google Shape;149;p20"/>
          <p:cNvSpPr txBox="1"/>
          <p:nvPr>
            <p:ph type="title"/>
          </p:nvPr>
        </p:nvSpPr>
        <p:spPr>
          <a:xfrm>
            <a:off x="6597300" y="3893125"/>
            <a:ext cx="21771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150" name="Google Shape;150;p20"/>
          <p:cNvSpPr txBox="1"/>
          <p:nvPr>
            <p:ph type="title"/>
          </p:nvPr>
        </p:nvSpPr>
        <p:spPr>
          <a:xfrm>
            <a:off x="6597300" y="4275925"/>
            <a:ext cx="2235000" cy="550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latin typeface="Lato Light"/>
                <a:ea typeface="Lato Light"/>
                <a:cs typeface="Lato Light"/>
                <a:sym typeface="Lato Light"/>
              </a:rPr>
              <a:t>“Keep this basic early in a companies life: cash in bank, monthly burn, runway.”</a:t>
            </a:r>
            <a:endParaRPr b="0" sz="1000">
              <a:latin typeface="Lato Light"/>
              <a:ea typeface="Lato Light"/>
              <a:cs typeface="Lato Light"/>
              <a:sym typeface="Lato Light"/>
            </a:endParaRPr>
          </a:p>
        </p:txBody>
      </p:sp>
      <p:cxnSp>
        <p:nvCxnSpPr>
          <p:cNvPr id="151" name="Google Shape;151;p20"/>
          <p:cNvCxnSpPr/>
          <p:nvPr/>
        </p:nvCxnSpPr>
        <p:spPr>
          <a:xfrm>
            <a:off x="6699550" y="4245775"/>
            <a:ext cx="165600" cy="0"/>
          </a:xfrm>
          <a:prstGeom prst="straightConnector1">
            <a:avLst/>
          </a:prstGeom>
          <a:noFill/>
          <a:ln cap="flat" cmpd="sng" w="19050">
            <a:solidFill>
              <a:srgbClr val="529ECC"/>
            </a:solidFill>
            <a:prstDash val="solid"/>
            <a:round/>
            <a:headEnd len="med" w="med" type="none"/>
            <a:tailEnd len="med" w="med" type="none"/>
          </a:ln>
        </p:spPr>
      </p:cxnSp>
      <p:pic>
        <p:nvPicPr>
          <p:cNvPr id="152" name="Google Shape;152;p20"/>
          <p:cNvPicPr preferRelativeResize="0"/>
          <p:nvPr/>
        </p:nvPicPr>
        <p:blipFill>
          <a:blip r:embed="rId4">
            <a:alphaModFix/>
          </a:blip>
          <a:stretch>
            <a:fillRect/>
          </a:stretch>
        </p:blipFill>
        <p:spPr>
          <a:xfrm>
            <a:off x="6094371" y="3994313"/>
            <a:ext cx="502920" cy="5029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Q1 2025 Past OKRs</a:t>
            </a:r>
            <a:endParaRPr/>
          </a:p>
        </p:txBody>
      </p:sp>
      <p:sp>
        <p:nvSpPr>
          <p:cNvPr id="158" name="Google Shape;158;p21"/>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10</a:t>
            </a:r>
            <a:r>
              <a:rPr lang="en" sz="1000">
                <a:solidFill>
                  <a:srgbClr val="666666"/>
                </a:solidFill>
              </a:rPr>
              <a:t> minutes</a:t>
            </a:r>
            <a:endParaRPr sz="1000">
              <a:solidFill>
                <a:srgbClr val="666666"/>
              </a:solidFill>
            </a:endParaRPr>
          </a:p>
        </p:txBody>
      </p:sp>
      <p:pic>
        <p:nvPicPr>
          <p:cNvPr id="159" name="Google Shape;159;p21"/>
          <p:cNvPicPr preferRelativeResize="0"/>
          <p:nvPr/>
        </p:nvPicPr>
        <p:blipFill>
          <a:blip r:embed="rId3">
            <a:alphaModFix/>
          </a:blip>
          <a:stretch>
            <a:fillRect/>
          </a:stretch>
        </p:blipFill>
        <p:spPr>
          <a:xfrm>
            <a:off x="7933150" y="360075"/>
            <a:ext cx="211350" cy="211350"/>
          </a:xfrm>
          <a:prstGeom prst="rect">
            <a:avLst/>
          </a:prstGeom>
          <a:noFill/>
          <a:ln>
            <a:noFill/>
          </a:ln>
        </p:spPr>
      </p:pic>
      <p:graphicFrame>
        <p:nvGraphicFramePr>
          <p:cNvPr id="160" name="Google Shape;160;p21"/>
          <p:cNvGraphicFramePr/>
          <p:nvPr/>
        </p:nvGraphicFramePr>
        <p:xfrm>
          <a:off x="443450" y="904672"/>
          <a:ext cx="3000000" cy="3000000"/>
        </p:xfrm>
        <a:graphic>
          <a:graphicData uri="http://schemas.openxmlformats.org/drawingml/2006/table">
            <a:tbl>
              <a:tblPr>
                <a:noFill/>
                <a:tableStyleId>{E7229319-236B-4B73-AC2B-8A87CE6BE902}</a:tableStyleId>
              </a:tblPr>
              <a:tblGrid>
                <a:gridCol w="1557600"/>
                <a:gridCol w="3361650"/>
                <a:gridCol w="854625"/>
                <a:gridCol w="2614975"/>
              </a:tblGrid>
              <a:tr h="306500">
                <a:tc>
                  <a:txBody>
                    <a:bodyPr/>
                    <a:lstStyle/>
                    <a:p>
                      <a:pPr indent="0" lvl="0" marL="0" rtl="0" algn="l">
                        <a:lnSpc>
                          <a:spcPct val="115000"/>
                        </a:lnSpc>
                        <a:spcBef>
                          <a:spcPts val="0"/>
                        </a:spcBef>
                        <a:spcAft>
                          <a:spcPts val="0"/>
                        </a:spcAft>
                        <a:buNone/>
                      </a:pPr>
                      <a:r>
                        <a:rPr b="1" lang="en" sz="1000">
                          <a:latin typeface="Lato"/>
                          <a:ea typeface="Lato"/>
                          <a:cs typeface="Lato"/>
                          <a:sym typeface="Lato"/>
                        </a:rPr>
                        <a:t>Q1 Goal</a:t>
                      </a:r>
                      <a:endParaRPr b="1" sz="1000">
                        <a:latin typeface="Lato"/>
                        <a:ea typeface="Lato"/>
                        <a:cs typeface="Lato"/>
                        <a:sym typeface="Lato"/>
                      </a:endParaRPr>
                    </a:p>
                  </a:txBody>
                  <a:tcPr marT="91425" marB="91425"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1000">
                          <a:latin typeface="Lato"/>
                          <a:ea typeface="Lato"/>
                          <a:cs typeface="Lato"/>
                          <a:sym typeface="Lato"/>
                        </a:rPr>
                        <a:t>Key Results</a:t>
                      </a:r>
                      <a:endParaRPr b="1" sz="1000">
                        <a:latin typeface="Lato"/>
                        <a:ea typeface="Lato"/>
                        <a:cs typeface="Lato"/>
                        <a:sym typeface="Lato"/>
                      </a:endParaRPr>
                    </a:p>
                  </a:txBody>
                  <a:tcPr marT="91425" marB="91425"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1000">
                          <a:latin typeface="Lato"/>
                          <a:ea typeface="Lato"/>
                          <a:cs typeface="Lato"/>
                          <a:sym typeface="Lato"/>
                        </a:rPr>
                        <a:t>Status</a:t>
                      </a:r>
                      <a:endParaRPr b="1" sz="1000">
                        <a:latin typeface="Lato"/>
                        <a:ea typeface="Lato"/>
                        <a:cs typeface="Lato"/>
                        <a:sym typeface="Lato"/>
                      </a:endParaRPr>
                    </a:p>
                  </a:txBody>
                  <a:tcPr marT="91425" marB="91425"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b="1" lang="en" sz="1000">
                          <a:latin typeface="Lato"/>
                          <a:ea typeface="Lato"/>
                          <a:cs typeface="Lato"/>
                          <a:sym typeface="Lato"/>
                        </a:rPr>
                        <a:t>Notes</a:t>
                      </a:r>
                      <a:endParaRPr b="1" sz="1000">
                        <a:latin typeface="Lato"/>
                        <a:ea typeface="Lato"/>
                        <a:cs typeface="Lato"/>
                        <a:sym typeface="Lato"/>
                      </a:endParaRPr>
                    </a:p>
                  </a:txBody>
                  <a:tcPr marT="91425" marB="91425" marR="91425" marL="91425" anchor="b">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r>
              <a:tr h="603125">
                <a:tc>
                  <a:txBody>
                    <a:bodyPr/>
                    <a:lstStyle/>
                    <a:p>
                      <a:pPr indent="0" lvl="0" marL="0" rtl="0" algn="l">
                        <a:lnSpc>
                          <a:spcPct val="115000"/>
                        </a:lnSpc>
                        <a:spcBef>
                          <a:spcPts val="0"/>
                        </a:spcBef>
                        <a:spcAft>
                          <a:spcPts val="0"/>
                        </a:spcAft>
                        <a:buNone/>
                      </a:pPr>
                      <a:r>
                        <a:rPr lang="en" sz="1000">
                          <a:latin typeface="Lato"/>
                          <a:ea typeface="Lato"/>
                          <a:cs typeface="Lato"/>
                          <a:sym typeface="Lato"/>
                        </a:rPr>
                        <a:t>Product Objective 1</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292100" lvl="0" marL="457200" rtl="0" algn="l">
                        <a:lnSpc>
                          <a:spcPct val="115000"/>
                        </a:lnSpc>
                        <a:spcBef>
                          <a:spcPts val="0"/>
                        </a:spcBef>
                        <a:spcAft>
                          <a:spcPts val="0"/>
                        </a:spcAft>
                        <a:buSzPts val="1000"/>
                        <a:buFont typeface="Lato"/>
                        <a:buAutoNum type="arabicPeriod"/>
                      </a:pPr>
                      <a:r>
                        <a:rPr lang="en" sz="1000">
                          <a:latin typeface="Lato"/>
                          <a:ea typeface="Lato"/>
                          <a:cs typeface="Lato"/>
                          <a:sym typeface="Lato"/>
                        </a:rPr>
                        <a:t>Established roadmap goal by certain time</a:t>
                      </a:r>
                      <a:endParaRPr sz="1000">
                        <a:latin typeface="Lato"/>
                        <a:ea typeface="Lato"/>
                        <a:cs typeface="Lato"/>
                        <a:sym typeface="Lato"/>
                      </a:endParaRPr>
                    </a:p>
                    <a:p>
                      <a:pPr indent="-292100" lvl="0" marL="457200" rtl="0" algn="l">
                        <a:lnSpc>
                          <a:spcPct val="115000"/>
                        </a:lnSpc>
                        <a:spcBef>
                          <a:spcPts val="0"/>
                        </a:spcBef>
                        <a:spcAft>
                          <a:spcPts val="0"/>
                        </a:spcAft>
                        <a:buSzPts val="1000"/>
                        <a:buFont typeface="Lato"/>
                        <a:buAutoNum type="arabicPeriod"/>
                      </a:pPr>
                      <a:r>
                        <a:rPr lang="en" sz="1000">
                          <a:latin typeface="Lato"/>
                          <a:ea typeface="Lato"/>
                          <a:cs typeface="Lato"/>
                          <a:sym typeface="Lato"/>
                        </a:rPr>
                        <a:t>KPI related to objective declined</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Bad</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c>
                  <a:txBody>
                    <a:bodyPr/>
                    <a:lstStyle/>
                    <a:p>
                      <a:pPr indent="0" lvl="0" marL="0" rtl="0" algn="l">
                        <a:lnSpc>
                          <a:spcPct val="115000"/>
                        </a:lnSpc>
                        <a:spcBef>
                          <a:spcPts val="0"/>
                        </a:spcBef>
                        <a:spcAft>
                          <a:spcPts val="0"/>
                        </a:spcAft>
                        <a:buNone/>
                      </a:pPr>
                      <a:r>
                        <a:rPr lang="en" sz="1000">
                          <a:latin typeface="Lato"/>
                          <a:ea typeface="Lato"/>
                          <a:cs typeface="Lato"/>
                          <a:sym typeface="Lato"/>
                        </a:rPr>
                        <a:t>Result </a:t>
                      </a:r>
                      <a:endParaRPr sz="1000">
                        <a:latin typeface="Lato"/>
                        <a:ea typeface="Lato"/>
                        <a:cs typeface="Lato"/>
                        <a:sym typeface="Lato"/>
                      </a:endParaRPr>
                    </a:p>
                    <a:p>
                      <a:pPr indent="0" lvl="0" marL="0" rtl="0" algn="l">
                        <a:lnSpc>
                          <a:spcPct val="115000"/>
                        </a:lnSpc>
                        <a:spcBef>
                          <a:spcPts val="0"/>
                        </a:spcBef>
                        <a:spcAft>
                          <a:spcPts val="0"/>
                        </a:spcAft>
                        <a:buNone/>
                      </a:pPr>
                      <a:r>
                        <a:rPr lang="en" sz="1000">
                          <a:solidFill>
                            <a:schemeClr val="dk1"/>
                          </a:solidFill>
                          <a:latin typeface="Lato"/>
                          <a:ea typeface="Lato"/>
                          <a:cs typeface="Lato"/>
                          <a:sym typeface="Lato"/>
                        </a:rPr>
                        <a:t>High level learnings</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000">
                          <a:solidFill>
                            <a:schemeClr val="dk1"/>
                          </a:solidFill>
                          <a:latin typeface="Lato"/>
                          <a:ea typeface="Lato"/>
                          <a:cs typeface="Lato"/>
                          <a:sym typeface="Lato"/>
                        </a:rPr>
                        <a:t>Adjustment moving forward</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733475">
                <a:tc>
                  <a:txBody>
                    <a:bodyPr/>
                    <a:lstStyle/>
                    <a:p>
                      <a:pPr indent="0" lvl="0" marL="0" rtl="0" algn="l">
                        <a:lnSpc>
                          <a:spcPct val="115000"/>
                        </a:lnSpc>
                        <a:spcBef>
                          <a:spcPts val="0"/>
                        </a:spcBef>
                        <a:spcAft>
                          <a:spcPts val="0"/>
                        </a:spcAft>
                        <a:buNone/>
                      </a:pPr>
                      <a:r>
                        <a:rPr lang="en" sz="1000">
                          <a:latin typeface="Lato"/>
                          <a:ea typeface="Lato"/>
                          <a:cs typeface="Lato"/>
                          <a:sym typeface="Lato"/>
                        </a:rPr>
                        <a:t>Product Objective 2</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292100" lvl="0" marL="457200" rtl="0" algn="l">
                        <a:lnSpc>
                          <a:spcPct val="115000"/>
                        </a:lnSpc>
                        <a:spcBef>
                          <a:spcPts val="0"/>
                        </a:spcBef>
                        <a:spcAft>
                          <a:spcPts val="0"/>
                        </a:spcAft>
                        <a:buClr>
                          <a:schemeClr val="dk1"/>
                        </a:buClr>
                        <a:buSzPts val="1000"/>
                        <a:buFont typeface="Lato"/>
                        <a:buAutoNum type="arabicPeriod"/>
                      </a:pPr>
                      <a:r>
                        <a:rPr lang="en" sz="1000">
                          <a:solidFill>
                            <a:schemeClr val="dk1"/>
                          </a:solidFill>
                          <a:latin typeface="Lato"/>
                          <a:ea typeface="Lato"/>
                          <a:cs typeface="Lato"/>
                          <a:sym typeface="Lato"/>
                        </a:rPr>
                        <a:t>Develop benchmarks for performance &amp; engagement for new feature</a:t>
                      </a:r>
                      <a:endParaRPr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AutoNum type="arabicPeriod"/>
                      </a:pPr>
                      <a:r>
                        <a:rPr lang="en" sz="1000">
                          <a:solidFill>
                            <a:schemeClr val="dk1"/>
                          </a:solidFill>
                          <a:latin typeface="Lato"/>
                          <a:ea typeface="Lato"/>
                          <a:cs typeface="Lato"/>
                          <a:sym typeface="Lato"/>
                        </a:rPr>
                        <a:t>New feature drives improvement in KPI</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Good</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454825">
                <a:tc>
                  <a:txBody>
                    <a:bodyPr/>
                    <a:lstStyle/>
                    <a:p>
                      <a:pPr indent="0" lvl="0" marL="0" rtl="0" algn="l">
                        <a:lnSpc>
                          <a:spcPct val="115000"/>
                        </a:lnSpc>
                        <a:spcBef>
                          <a:spcPts val="0"/>
                        </a:spcBef>
                        <a:spcAft>
                          <a:spcPts val="0"/>
                        </a:spcAft>
                        <a:buNone/>
                      </a:pPr>
                      <a:r>
                        <a:rPr lang="en" sz="1000">
                          <a:latin typeface="Lato"/>
                          <a:ea typeface="Lato"/>
                          <a:cs typeface="Lato"/>
                          <a:sym typeface="Lato"/>
                        </a:rPr>
                        <a:t>Sales Objective 1</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292100" lvl="0" marL="457200" rtl="0" algn="l">
                        <a:lnSpc>
                          <a:spcPct val="115000"/>
                        </a:lnSpc>
                        <a:spcBef>
                          <a:spcPts val="0"/>
                        </a:spcBef>
                        <a:spcAft>
                          <a:spcPts val="0"/>
                        </a:spcAft>
                        <a:buSzPts val="1000"/>
                        <a:buFont typeface="Lato"/>
                        <a:buAutoNum type="arabicPeriod"/>
                      </a:pPr>
                      <a:r>
                        <a:rPr lang="en" sz="1000">
                          <a:latin typeface="Lato"/>
                          <a:ea typeface="Lato"/>
                          <a:cs typeface="Lato"/>
                          <a:sym typeface="Lato"/>
                        </a:rPr>
                        <a:t>Grow/shrink sales team to certain size</a:t>
                      </a:r>
                      <a:endParaRPr sz="1000">
                        <a:latin typeface="Lato"/>
                        <a:ea typeface="Lato"/>
                        <a:cs typeface="Lato"/>
                        <a:sym typeface="Lato"/>
                      </a:endParaRPr>
                    </a:p>
                    <a:p>
                      <a:pPr indent="-292100" lvl="0" marL="457200" rtl="0" algn="l">
                        <a:lnSpc>
                          <a:spcPct val="115000"/>
                        </a:lnSpc>
                        <a:spcBef>
                          <a:spcPts val="0"/>
                        </a:spcBef>
                        <a:spcAft>
                          <a:spcPts val="0"/>
                        </a:spcAft>
                        <a:buSzPts val="1000"/>
                        <a:buFont typeface="Lato"/>
                        <a:buAutoNum type="arabicPeriod"/>
                      </a:pPr>
                      <a:r>
                        <a:rPr lang="en" sz="1000">
                          <a:latin typeface="Lato"/>
                          <a:ea typeface="Lato"/>
                          <a:cs typeface="Lato"/>
                          <a:sym typeface="Lato"/>
                        </a:rPr>
                        <a:t>Deliver +/- X% of  quarterly sales goal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6D8"/>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Ok</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6D8"/>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Stretch OKR. Tried new direct sales strategy, didn’t work.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r h="454825">
                <a:tc>
                  <a:txBody>
                    <a:bodyPr/>
                    <a:lstStyle/>
                    <a:p>
                      <a:pPr indent="0" lvl="0" marL="0" rtl="0" algn="l">
                        <a:lnSpc>
                          <a:spcPct val="115000"/>
                        </a:lnSpc>
                        <a:spcBef>
                          <a:spcPts val="0"/>
                        </a:spcBef>
                        <a:spcAft>
                          <a:spcPts val="0"/>
                        </a:spcAft>
                        <a:buNone/>
                      </a:pPr>
                      <a:r>
                        <a:rPr lang="en" sz="1000">
                          <a:latin typeface="Lato"/>
                          <a:ea typeface="Lato"/>
                          <a:cs typeface="Lato"/>
                          <a:sym typeface="Lato"/>
                        </a:rPr>
                        <a:t>Marketing Objective 1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c>
                  <a:txBody>
                    <a:bodyPr/>
                    <a:lstStyle/>
                    <a:p>
                      <a:pPr indent="-292100" lvl="0" marL="457200" rtl="0" algn="l">
                        <a:lnSpc>
                          <a:spcPct val="115000"/>
                        </a:lnSpc>
                        <a:spcBef>
                          <a:spcPts val="0"/>
                        </a:spcBef>
                        <a:spcAft>
                          <a:spcPts val="0"/>
                        </a:spcAft>
                        <a:buClr>
                          <a:schemeClr val="dk1"/>
                        </a:buClr>
                        <a:buSzPts val="1000"/>
                        <a:buFont typeface="Lato"/>
                        <a:buAutoNum type="arabicPeriod"/>
                      </a:pPr>
                      <a:r>
                        <a:rPr lang="en" sz="1000">
                          <a:solidFill>
                            <a:schemeClr val="dk1"/>
                          </a:solidFill>
                          <a:latin typeface="Lato"/>
                          <a:ea typeface="Lato"/>
                          <a:cs typeface="Lato"/>
                          <a:sym typeface="Lato"/>
                        </a:rPr>
                        <a:t>Content has # views and differentiated voice</a:t>
                      </a:r>
                      <a:endParaRPr sz="1000">
                        <a:solidFill>
                          <a:schemeClr val="dk1"/>
                        </a:solidFill>
                        <a:latin typeface="Lato"/>
                        <a:ea typeface="Lato"/>
                        <a:cs typeface="Lato"/>
                        <a:sym typeface="Lato"/>
                      </a:endParaRPr>
                    </a:p>
                    <a:p>
                      <a:pPr indent="-292100" lvl="0" marL="457200" rtl="0" algn="l">
                        <a:lnSpc>
                          <a:spcPct val="115000"/>
                        </a:lnSpc>
                        <a:spcBef>
                          <a:spcPts val="0"/>
                        </a:spcBef>
                        <a:spcAft>
                          <a:spcPts val="0"/>
                        </a:spcAft>
                        <a:buClr>
                          <a:schemeClr val="dk1"/>
                        </a:buClr>
                        <a:buSzPts val="1000"/>
                        <a:buFont typeface="Lato"/>
                        <a:buAutoNum type="arabicPeriod"/>
                      </a:pPr>
                      <a:r>
                        <a:rPr lang="en" sz="1000">
                          <a:solidFill>
                            <a:schemeClr val="dk1"/>
                          </a:solidFill>
                          <a:latin typeface="Lato"/>
                          <a:ea typeface="Lato"/>
                          <a:cs typeface="Lato"/>
                          <a:sym typeface="Lato"/>
                        </a:rPr>
                        <a:t>Brand awareness hits milestone</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6D8"/>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Ok</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6D8"/>
                    </a:solidFill>
                  </a:tcPr>
                </a:tc>
                <a:tc>
                  <a:txBody>
                    <a:bodyPr/>
                    <a:lstStyle/>
                    <a:p>
                      <a:pPr indent="0" lvl="0" marL="0" rtl="0" algn="ctr">
                        <a:lnSpc>
                          <a:spcPct val="115000"/>
                        </a:lnSpc>
                        <a:spcBef>
                          <a:spcPts val="0"/>
                        </a:spcBef>
                        <a:spcAft>
                          <a:spcPts val="0"/>
                        </a:spcAft>
                        <a:buNone/>
                      </a:pPr>
                      <a:r>
                        <a:rPr lang="en" sz="1000">
                          <a:solidFill>
                            <a:schemeClr val="dk1"/>
                          </a:solidFill>
                          <a:latin typeface="Lato"/>
                          <a:ea typeface="Lato"/>
                          <a:cs typeface="Lato"/>
                          <a:sym typeface="Lato"/>
                        </a:rPr>
                        <a:t>“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FFF"/>
                    </a:solidFill>
                  </a:tcPr>
                </a:tc>
              </a:tr>
            </a:tbl>
          </a:graphicData>
        </a:graphic>
      </p:graphicFrame>
      <p:sp>
        <p:nvSpPr>
          <p:cNvPr id="161" name="Google Shape;161;p21"/>
          <p:cNvSpPr txBox="1"/>
          <p:nvPr>
            <p:ph type="title"/>
          </p:nvPr>
        </p:nvSpPr>
        <p:spPr>
          <a:xfrm>
            <a:off x="4343400" y="375622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162" name="Google Shape;162;p21"/>
          <p:cNvSpPr txBox="1"/>
          <p:nvPr>
            <p:ph type="title"/>
          </p:nvPr>
        </p:nvSpPr>
        <p:spPr>
          <a:xfrm>
            <a:off x="4343400" y="4123950"/>
            <a:ext cx="4488900" cy="827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“Goals in startups should not be all green or you are likely not taking enough risk.  Public companies have to hit every number projected, which can lead to incrementalism. But a startup is a learning experience where you don’t know what could 10x your company. Pick some OKRs that are “must hits,” and some that are moonshots. Make sure the team knows the difference!”</a:t>
            </a:r>
            <a:endParaRPr b="0" sz="1000">
              <a:latin typeface="Lato Light"/>
              <a:ea typeface="Lato Light"/>
              <a:cs typeface="Lato Light"/>
              <a:sym typeface="Lato Light"/>
            </a:endParaRPr>
          </a:p>
        </p:txBody>
      </p:sp>
      <p:cxnSp>
        <p:nvCxnSpPr>
          <p:cNvPr id="163" name="Google Shape;163;p21"/>
          <p:cNvCxnSpPr/>
          <p:nvPr/>
        </p:nvCxnSpPr>
        <p:spPr>
          <a:xfrm>
            <a:off x="4445650" y="4108875"/>
            <a:ext cx="165600" cy="0"/>
          </a:xfrm>
          <a:prstGeom prst="straightConnector1">
            <a:avLst/>
          </a:prstGeom>
          <a:noFill/>
          <a:ln cap="flat" cmpd="sng" w="19050">
            <a:solidFill>
              <a:srgbClr val="529ECC"/>
            </a:solidFill>
            <a:prstDash val="solid"/>
            <a:round/>
            <a:headEnd len="med" w="med" type="none"/>
            <a:tailEnd len="med" w="med" type="none"/>
          </a:ln>
        </p:spPr>
      </p:cxnSp>
      <p:pic>
        <p:nvPicPr>
          <p:cNvPr id="164" name="Google Shape;164;p21"/>
          <p:cNvPicPr preferRelativeResize="0"/>
          <p:nvPr/>
        </p:nvPicPr>
        <p:blipFill>
          <a:blip r:embed="rId4">
            <a:alphaModFix/>
          </a:blip>
          <a:stretch>
            <a:fillRect/>
          </a:stretch>
        </p:blipFill>
        <p:spPr>
          <a:xfrm>
            <a:off x="3742221" y="3842338"/>
            <a:ext cx="502920" cy="502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Q1 202</a:t>
            </a:r>
            <a:r>
              <a:rPr lang="en"/>
              <a:t>5 Actuals vs. Plan</a:t>
            </a:r>
            <a:endParaRPr/>
          </a:p>
        </p:txBody>
      </p:sp>
      <p:sp>
        <p:nvSpPr>
          <p:cNvPr id="170" name="Google Shape;170;p22"/>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4 minutes</a:t>
            </a:r>
            <a:endParaRPr sz="1000">
              <a:solidFill>
                <a:srgbClr val="666666"/>
              </a:solidFill>
            </a:endParaRPr>
          </a:p>
        </p:txBody>
      </p:sp>
      <p:pic>
        <p:nvPicPr>
          <p:cNvPr id="171" name="Google Shape;171;p22"/>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172" name="Google Shape;172;p22"/>
          <p:cNvSpPr txBox="1"/>
          <p:nvPr>
            <p:ph type="title"/>
          </p:nvPr>
        </p:nvSpPr>
        <p:spPr>
          <a:xfrm>
            <a:off x="5109613" y="356442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173" name="Google Shape;173;p22"/>
          <p:cNvSpPr txBox="1"/>
          <p:nvPr>
            <p:ph type="title"/>
          </p:nvPr>
        </p:nvSpPr>
        <p:spPr>
          <a:xfrm>
            <a:off x="5109625" y="3947225"/>
            <a:ext cx="3926700" cy="1026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latin typeface="Lato Light"/>
                <a:ea typeface="Lato Light"/>
                <a:cs typeface="Lato Light"/>
                <a:sym typeface="Lato Light"/>
              </a:rPr>
              <a:t>“When addressing actuals vs plan, big surprises (good and bad) should be pointed out very clearly and discussed. More than meet or beat, I want to know what you learned. </a:t>
            </a:r>
            <a:r>
              <a:rPr b="0" lang="en" sz="1000">
                <a:latin typeface="Lato Light"/>
                <a:ea typeface="Lato Light"/>
                <a:cs typeface="Lato Light"/>
                <a:sym typeface="Lato Light"/>
              </a:rPr>
              <a:t>I’m a big fan of color coding throughout a deck to signal quickly to the board what you think is worth attention.</a:t>
            </a:r>
            <a:r>
              <a:rPr b="0" lang="en" sz="1000">
                <a:latin typeface="Lato Light"/>
                <a:ea typeface="Lato Light"/>
                <a:cs typeface="Lato Light"/>
                <a:sym typeface="Lato Light"/>
              </a:rPr>
              <a:t>” </a:t>
            </a:r>
            <a:endParaRPr b="0" sz="1000">
              <a:latin typeface="Lato Light"/>
              <a:ea typeface="Lato Light"/>
              <a:cs typeface="Lato Light"/>
              <a:sym typeface="Lato Light"/>
            </a:endParaRPr>
          </a:p>
          <a:p>
            <a:pPr indent="0" lvl="0" marL="0" rtl="0" algn="l">
              <a:lnSpc>
                <a:spcPct val="115000"/>
              </a:lnSpc>
              <a:spcBef>
                <a:spcPts val="0"/>
              </a:spcBef>
              <a:spcAft>
                <a:spcPts val="0"/>
              </a:spcAft>
              <a:buNone/>
            </a:pPr>
            <a:r>
              <a:t/>
            </a:r>
            <a:endParaRPr b="0" sz="1000">
              <a:latin typeface="Lato Light"/>
              <a:ea typeface="Lato Light"/>
              <a:cs typeface="Lato Light"/>
              <a:sym typeface="Lato Light"/>
            </a:endParaRPr>
          </a:p>
        </p:txBody>
      </p:sp>
      <p:cxnSp>
        <p:nvCxnSpPr>
          <p:cNvPr id="174" name="Google Shape;174;p22"/>
          <p:cNvCxnSpPr/>
          <p:nvPr/>
        </p:nvCxnSpPr>
        <p:spPr>
          <a:xfrm>
            <a:off x="5211863" y="3917075"/>
            <a:ext cx="165600" cy="0"/>
          </a:xfrm>
          <a:prstGeom prst="straightConnector1">
            <a:avLst/>
          </a:prstGeom>
          <a:noFill/>
          <a:ln cap="flat" cmpd="sng" w="19050">
            <a:solidFill>
              <a:srgbClr val="529ECC"/>
            </a:solidFill>
            <a:prstDash val="solid"/>
            <a:round/>
            <a:headEnd len="med" w="med" type="none"/>
            <a:tailEnd len="med" w="med" type="none"/>
          </a:ln>
        </p:spPr>
      </p:cxnSp>
      <p:pic>
        <p:nvPicPr>
          <p:cNvPr id="175" name="Google Shape;175;p22"/>
          <p:cNvPicPr preferRelativeResize="0"/>
          <p:nvPr/>
        </p:nvPicPr>
        <p:blipFill>
          <a:blip r:embed="rId4">
            <a:alphaModFix/>
          </a:blip>
          <a:stretch>
            <a:fillRect/>
          </a:stretch>
        </p:blipFill>
        <p:spPr>
          <a:xfrm>
            <a:off x="4571996" y="3685738"/>
            <a:ext cx="502920" cy="502920"/>
          </a:xfrm>
          <a:prstGeom prst="rect">
            <a:avLst/>
          </a:prstGeom>
          <a:noFill/>
          <a:ln>
            <a:noFill/>
          </a:ln>
        </p:spPr>
      </p:pic>
      <p:graphicFrame>
        <p:nvGraphicFramePr>
          <p:cNvPr id="176" name="Google Shape;176;p22"/>
          <p:cNvGraphicFramePr/>
          <p:nvPr/>
        </p:nvGraphicFramePr>
        <p:xfrm>
          <a:off x="428850" y="1303675"/>
          <a:ext cx="3000000" cy="3000000"/>
        </p:xfrm>
        <a:graphic>
          <a:graphicData uri="http://schemas.openxmlformats.org/drawingml/2006/table">
            <a:tbl>
              <a:tblPr>
                <a:noFill/>
                <a:tableStyleId>{E7229319-236B-4B73-AC2B-8A87CE6BE902}</a:tableStyleId>
              </a:tblPr>
              <a:tblGrid>
                <a:gridCol w="2198500"/>
                <a:gridCol w="1738600"/>
                <a:gridCol w="1499675"/>
                <a:gridCol w="1055275"/>
                <a:gridCol w="1852575"/>
              </a:tblGrid>
              <a:tr h="335250">
                <a:tc>
                  <a:txBody>
                    <a:bodyPr/>
                    <a:lstStyle/>
                    <a:p>
                      <a:pPr indent="0" lvl="0" marL="0" rtl="0" algn="l">
                        <a:lnSpc>
                          <a:spcPct val="115000"/>
                        </a:lnSpc>
                        <a:spcBef>
                          <a:spcPts val="0"/>
                        </a:spcBef>
                        <a:spcAft>
                          <a:spcPts val="0"/>
                        </a:spcAft>
                        <a:buNone/>
                      </a:pPr>
                      <a:r>
                        <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Q1 202</a:t>
                      </a:r>
                      <a:r>
                        <a:rPr b="1" lang="en" sz="1000">
                          <a:latin typeface="Lato"/>
                          <a:ea typeface="Lato"/>
                          <a:cs typeface="Lato"/>
                          <a:sym typeface="Lato"/>
                        </a:rPr>
                        <a:t>5 Actual</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solidFill>
                            <a:schemeClr val="dk1"/>
                          </a:solidFill>
                          <a:latin typeface="Lato"/>
                          <a:ea typeface="Lato"/>
                          <a:cs typeface="Lato"/>
                          <a:sym typeface="Lato"/>
                        </a:rPr>
                        <a:t>Q1 2025 Plan</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Variance</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b="1" lang="en" sz="1000">
                          <a:latin typeface="Lato"/>
                          <a:ea typeface="Lato"/>
                          <a:cs typeface="Lato"/>
                          <a:sym typeface="Lato"/>
                        </a:rPr>
                        <a:t>Note</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r>
              <a:tr h="372625">
                <a:tc>
                  <a:txBody>
                    <a:bodyPr/>
                    <a:lstStyle/>
                    <a:p>
                      <a:pPr indent="0" lvl="0" marL="0" rtl="0" algn="l">
                        <a:lnSpc>
                          <a:spcPct val="115000"/>
                        </a:lnSpc>
                        <a:spcBef>
                          <a:spcPts val="0"/>
                        </a:spcBef>
                        <a:spcAft>
                          <a:spcPts val="0"/>
                        </a:spcAft>
                        <a:buNone/>
                      </a:pPr>
                      <a:r>
                        <a:rPr lang="en" sz="1000">
                          <a:latin typeface="Lato"/>
                          <a:ea typeface="Lato"/>
                          <a:cs typeface="Lato"/>
                          <a:sym typeface="Lato"/>
                        </a:rPr>
                        <a:t>Revenue</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150,000.00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180,000.00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17%</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Reason for miss/beat</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72625">
                <a:tc>
                  <a:txBody>
                    <a:bodyPr/>
                    <a:lstStyle/>
                    <a:p>
                      <a:pPr indent="0" lvl="0" marL="0" rtl="0" algn="l">
                        <a:lnSpc>
                          <a:spcPct val="115000"/>
                        </a:lnSpc>
                        <a:spcBef>
                          <a:spcPts val="0"/>
                        </a:spcBef>
                        <a:spcAft>
                          <a:spcPts val="0"/>
                        </a:spcAft>
                        <a:buNone/>
                      </a:pPr>
                      <a:r>
                        <a:rPr lang="en" sz="1000">
                          <a:latin typeface="Lato"/>
                          <a:ea typeface="Lato"/>
                          <a:cs typeface="Lato"/>
                          <a:sym typeface="Lato"/>
                        </a:rPr>
                        <a:t>Gross Margin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65%</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60%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5%</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rPr lang="en" sz="1000">
                          <a:solidFill>
                            <a:schemeClr val="dk1"/>
                          </a:solidFill>
                          <a:latin typeface="Lato"/>
                          <a:ea typeface="Lato"/>
                          <a:cs typeface="Lato"/>
                          <a:sym typeface="Lato"/>
                        </a:rPr>
                        <a:t>“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72625">
                <a:tc>
                  <a:txBody>
                    <a:bodyPr/>
                    <a:lstStyle/>
                    <a:p>
                      <a:pPr indent="0" lvl="0" marL="0" rtl="0" algn="l">
                        <a:lnSpc>
                          <a:spcPct val="115000"/>
                        </a:lnSpc>
                        <a:spcBef>
                          <a:spcPts val="0"/>
                        </a:spcBef>
                        <a:spcAft>
                          <a:spcPts val="0"/>
                        </a:spcAft>
                        <a:buNone/>
                      </a:pPr>
                      <a:r>
                        <a:rPr lang="en" sz="1000">
                          <a:latin typeface="Lato"/>
                          <a:ea typeface="Lato"/>
                          <a:cs typeface="Lato"/>
                          <a:sym typeface="Lato"/>
                        </a:rPr>
                        <a:t>Operating Expenses</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300,000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310,000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-3%</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6D8"/>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72625">
                <a:tc>
                  <a:txBody>
                    <a:bodyPr/>
                    <a:lstStyle/>
                    <a:p>
                      <a:pPr indent="0" lvl="0" marL="0" rtl="0" algn="l">
                        <a:lnSpc>
                          <a:spcPct val="115000"/>
                        </a:lnSpc>
                        <a:spcBef>
                          <a:spcPts val="0"/>
                        </a:spcBef>
                        <a:spcAft>
                          <a:spcPts val="0"/>
                        </a:spcAft>
                        <a:buNone/>
                      </a:pPr>
                      <a:r>
                        <a:rPr lang="en" sz="1000">
                          <a:latin typeface="Lato"/>
                          <a:ea typeface="Lato"/>
                          <a:cs typeface="Lato"/>
                          <a:sym typeface="Lato"/>
                        </a:rPr>
                        <a:t>Net Income</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-202,500</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-202,000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rPr lang="en" sz="1000">
                          <a:latin typeface="Lato"/>
                          <a:ea typeface="Lato"/>
                          <a:cs typeface="Lato"/>
                          <a:sym typeface="Lato"/>
                        </a:rPr>
                        <a:t>“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bl>
          </a:graphicData>
        </a:graphic>
      </p:graphicFrame>
      <p:sp>
        <p:nvSpPr>
          <p:cNvPr id="177" name="Google Shape;177;p22"/>
          <p:cNvSpPr/>
          <p:nvPr/>
        </p:nvSpPr>
        <p:spPr>
          <a:xfrm rot="10800000">
            <a:off x="6452757" y="1806089"/>
            <a:ext cx="99600" cy="64800"/>
          </a:xfrm>
          <a:prstGeom prst="triangle">
            <a:avLst>
              <a:gd fmla="val 50000" name="adj"/>
            </a:avLst>
          </a:prstGeom>
          <a:solidFill>
            <a:srgbClr val="E53E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a:off x="6452757" y="2173800"/>
            <a:ext cx="99600" cy="64800"/>
          </a:xfrm>
          <a:prstGeom prst="triangle">
            <a:avLst>
              <a:gd fmla="val 50000" name="adj"/>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a:off x="6452757" y="2919075"/>
            <a:ext cx="99600" cy="64800"/>
          </a:xfrm>
          <a:prstGeom prst="triangle">
            <a:avLst>
              <a:gd fmla="val 50000" name="adj"/>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202</a:t>
            </a:r>
            <a:r>
              <a:rPr lang="en"/>
              <a:t>4 Forecast vs. Plan</a:t>
            </a:r>
            <a:endParaRPr/>
          </a:p>
        </p:txBody>
      </p:sp>
      <p:sp>
        <p:nvSpPr>
          <p:cNvPr id="185" name="Google Shape;185;p23"/>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4 minutes</a:t>
            </a:r>
            <a:endParaRPr sz="1000">
              <a:solidFill>
                <a:srgbClr val="666666"/>
              </a:solidFill>
            </a:endParaRPr>
          </a:p>
        </p:txBody>
      </p:sp>
      <p:pic>
        <p:nvPicPr>
          <p:cNvPr id="186" name="Google Shape;186;p23"/>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187" name="Google Shape;187;p23"/>
          <p:cNvSpPr txBox="1"/>
          <p:nvPr>
            <p:ph type="title"/>
          </p:nvPr>
        </p:nvSpPr>
        <p:spPr>
          <a:xfrm>
            <a:off x="5386488" y="3709800"/>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188" name="Google Shape;188;p23"/>
          <p:cNvSpPr txBox="1"/>
          <p:nvPr>
            <p:ph type="title"/>
          </p:nvPr>
        </p:nvSpPr>
        <p:spPr>
          <a:xfrm>
            <a:off x="5386500" y="4092600"/>
            <a:ext cx="3598200" cy="84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latin typeface="Lato Light"/>
                <a:ea typeface="Lato Light"/>
                <a:cs typeface="Lato Light"/>
                <a:sym typeface="Lato Light"/>
              </a:rPr>
              <a:t>“When backing up to a yearly view, this should inevitably lead to a conversation of whether you are on track for</a:t>
            </a:r>
            <a:r>
              <a:rPr b="0" lang="en" sz="1000">
                <a:latin typeface="Lato Light"/>
                <a:ea typeface="Lato Light"/>
                <a:cs typeface="Lato Light"/>
                <a:sym typeface="Lato Light"/>
              </a:rPr>
              <a:t> the next fundraise.”</a:t>
            </a:r>
            <a:endParaRPr b="0" sz="1000">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t/>
            </a:r>
            <a:endParaRPr b="0" sz="1000">
              <a:latin typeface="Lato Light"/>
              <a:ea typeface="Lato Light"/>
              <a:cs typeface="Lato Light"/>
              <a:sym typeface="Lato Light"/>
            </a:endParaRPr>
          </a:p>
          <a:p>
            <a:pPr indent="0" lvl="0" marL="0" rtl="0" algn="l">
              <a:lnSpc>
                <a:spcPct val="115000"/>
              </a:lnSpc>
              <a:spcBef>
                <a:spcPts val="0"/>
              </a:spcBef>
              <a:spcAft>
                <a:spcPts val="0"/>
              </a:spcAft>
              <a:buNone/>
            </a:pPr>
            <a:r>
              <a:t/>
            </a:r>
            <a:endParaRPr b="0" sz="1000">
              <a:latin typeface="Lato Light"/>
              <a:ea typeface="Lato Light"/>
              <a:cs typeface="Lato Light"/>
              <a:sym typeface="Lato Light"/>
            </a:endParaRPr>
          </a:p>
        </p:txBody>
      </p:sp>
      <p:cxnSp>
        <p:nvCxnSpPr>
          <p:cNvPr id="189" name="Google Shape;189;p23"/>
          <p:cNvCxnSpPr/>
          <p:nvPr/>
        </p:nvCxnSpPr>
        <p:spPr>
          <a:xfrm>
            <a:off x="5488738" y="4062450"/>
            <a:ext cx="165600" cy="0"/>
          </a:xfrm>
          <a:prstGeom prst="straightConnector1">
            <a:avLst/>
          </a:prstGeom>
          <a:noFill/>
          <a:ln cap="flat" cmpd="sng" w="19050">
            <a:solidFill>
              <a:srgbClr val="529ECC"/>
            </a:solidFill>
            <a:prstDash val="solid"/>
            <a:round/>
            <a:headEnd len="med" w="med" type="none"/>
            <a:tailEnd len="med" w="med" type="none"/>
          </a:ln>
        </p:spPr>
      </p:cxnSp>
      <p:pic>
        <p:nvPicPr>
          <p:cNvPr id="190" name="Google Shape;190;p23"/>
          <p:cNvPicPr preferRelativeResize="0"/>
          <p:nvPr/>
        </p:nvPicPr>
        <p:blipFill>
          <a:blip r:embed="rId4">
            <a:alphaModFix/>
          </a:blip>
          <a:stretch>
            <a:fillRect/>
          </a:stretch>
        </p:blipFill>
        <p:spPr>
          <a:xfrm>
            <a:off x="4848871" y="3831113"/>
            <a:ext cx="502920" cy="502920"/>
          </a:xfrm>
          <a:prstGeom prst="rect">
            <a:avLst/>
          </a:prstGeom>
          <a:noFill/>
          <a:ln>
            <a:noFill/>
          </a:ln>
        </p:spPr>
      </p:pic>
      <p:graphicFrame>
        <p:nvGraphicFramePr>
          <p:cNvPr id="191" name="Google Shape;191;p23"/>
          <p:cNvGraphicFramePr/>
          <p:nvPr/>
        </p:nvGraphicFramePr>
        <p:xfrm>
          <a:off x="420925" y="1024888"/>
          <a:ext cx="3000000" cy="3000000"/>
        </p:xfrm>
        <a:graphic>
          <a:graphicData uri="http://schemas.openxmlformats.org/drawingml/2006/table">
            <a:tbl>
              <a:tblPr>
                <a:noFill/>
                <a:tableStyleId>{E7229319-236B-4B73-AC2B-8A87CE6BE902}</a:tableStyleId>
              </a:tblPr>
              <a:tblGrid>
                <a:gridCol w="2395700"/>
                <a:gridCol w="1572925"/>
                <a:gridCol w="1511675"/>
                <a:gridCol w="1178575"/>
                <a:gridCol w="1752525"/>
              </a:tblGrid>
              <a:tr h="335250">
                <a:tc>
                  <a:txBody>
                    <a:bodyPr/>
                    <a:lstStyle/>
                    <a:p>
                      <a:pPr indent="0" lvl="0" marL="0" rtl="0" algn="l">
                        <a:lnSpc>
                          <a:spcPct val="115000"/>
                        </a:lnSpc>
                        <a:spcBef>
                          <a:spcPts val="0"/>
                        </a:spcBef>
                        <a:spcAft>
                          <a:spcPts val="0"/>
                        </a:spcAft>
                        <a:buNone/>
                      </a:pPr>
                      <a:r>
                        <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 </a:t>
                      </a:r>
                      <a:r>
                        <a:rPr b="1" lang="en" sz="1000">
                          <a:latin typeface="Lato"/>
                          <a:ea typeface="Lato"/>
                          <a:cs typeface="Lato"/>
                          <a:sym typeface="Lato"/>
                        </a:rPr>
                        <a:t>202</a:t>
                      </a:r>
                      <a:r>
                        <a:rPr b="1" lang="en" sz="1000">
                          <a:latin typeface="Lato"/>
                          <a:ea typeface="Lato"/>
                          <a:cs typeface="Lato"/>
                          <a:sym typeface="Lato"/>
                        </a:rPr>
                        <a:t>4 Forecast</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solidFill>
                            <a:schemeClr val="dk1"/>
                          </a:solidFill>
                          <a:latin typeface="Lato"/>
                          <a:ea typeface="Lato"/>
                          <a:cs typeface="Lato"/>
                          <a:sym typeface="Lato"/>
                        </a:rPr>
                        <a:t>202</a:t>
                      </a:r>
                      <a:r>
                        <a:rPr b="1" lang="en" sz="1000">
                          <a:solidFill>
                            <a:schemeClr val="dk1"/>
                          </a:solidFill>
                          <a:latin typeface="Lato"/>
                          <a:ea typeface="Lato"/>
                          <a:cs typeface="Lato"/>
                          <a:sym typeface="Lato"/>
                        </a:rPr>
                        <a:t>4 Plan</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1000">
                          <a:latin typeface="Lato"/>
                          <a:ea typeface="Lato"/>
                          <a:cs typeface="Lato"/>
                          <a:sym typeface="Lato"/>
                        </a:rPr>
                        <a:t>Variance</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b="1" lang="en" sz="1000">
                          <a:latin typeface="Lato"/>
                          <a:ea typeface="Lato"/>
                          <a:cs typeface="Lato"/>
                          <a:sym typeface="Lato"/>
                        </a:rPr>
                        <a:t>Note</a:t>
                      </a:r>
                      <a:endParaRPr b="1"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3F3F3"/>
                    </a:solidFill>
                  </a:tcPr>
                </a:tc>
              </a:tr>
              <a:tr h="372625">
                <a:tc>
                  <a:txBody>
                    <a:bodyPr/>
                    <a:lstStyle/>
                    <a:p>
                      <a:pPr indent="0" lvl="0" marL="0" rtl="0" algn="l">
                        <a:lnSpc>
                          <a:spcPct val="115000"/>
                        </a:lnSpc>
                        <a:spcBef>
                          <a:spcPts val="0"/>
                        </a:spcBef>
                        <a:spcAft>
                          <a:spcPts val="0"/>
                        </a:spcAft>
                        <a:buNone/>
                      </a:pPr>
                      <a:r>
                        <a:rPr lang="en" sz="1000">
                          <a:latin typeface="Lato"/>
                          <a:ea typeface="Lato"/>
                          <a:cs typeface="Lato"/>
                          <a:sym typeface="Lato"/>
                        </a:rPr>
                        <a:t>Revenue</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780,000.00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850,000.00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-8%</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Forecast varies from plan because…..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72625">
                <a:tc>
                  <a:txBody>
                    <a:bodyPr/>
                    <a:lstStyle/>
                    <a:p>
                      <a:pPr indent="0" lvl="0" marL="0" rtl="0" algn="l">
                        <a:lnSpc>
                          <a:spcPct val="115000"/>
                        </a:lnSpc>
                        <a:spcBef>
                          <a:spcPts val="0"/>
                        </a:spcBef>
                        <a:spcAft>
                          <a:spcPts val="0"/>
                        </a:spcAft>
                        <a:buNone/>
                      </a:pPr>
                      <a:r>
                        <a:rPr lang="en" sz="1000">
                          <a:latin typeface="Lato"/>
                          <a:ea typeface="Lato"/>
                          <a:cs typeface="Lato"/>
                          <a:sym typeface="Lato"/>
                        </a:rPr>
                        <a:t>Gross Margin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70%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60%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Margin improved as a result of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72625">
                <a:tc>
                  <a:txBody>
                    <a:bodyPr/>
                    <a:lstStyle/>
                    <a:p>
                      <a:pPr indent="0" lvl="0" marL="0" rtl="0" algn="l">
                        <a:lnSpc>
                          <a:spcPct val="115000"/>
                        </a:lnSpc>
                        <a:spcBef>
                          <a:spcPts val="0"/>
                        </a:spcBef>
                        <a:spcAft>
                          <a:spcPts val="0"/>
                        </a:spcAft>
                        <a:buNone/>
                      </a:pPr>
                      <a:r>
                        <a:rPr lang="en" sz="1000">
                          <a:latin typeface="Lato"/>
                          <a:ea typeface="Lato"/>
                          <a:cs typeface="Lato"/>
                          <a:sym typeface="Lato"/>
                        </a:rPr>
                        <a:t>Operating Expenses</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1,500,000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1,900,000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-21%</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F6D8"/>
                    </a:solidFill>
                  </a:tcPr>
                </a:tc>
                <a:tc>
                  <a:txBody>
                    <a:bodyPr/>
                    <a:lstStyle/>
                    <a:p>
                      <a:pPr indent="0" lvl="0" marL="0" rtl="0" algn="ctr">
                        <a:lnSpc>
                          <a:spcPct val="115000"/>
                        </a:lnSpc>
                        <a:spcBef>
                          <a:spcPts val="0"/>
                        </a:spcBef>
                        <a:spcAft>
                          <a:spcPts val="0"/>
                        </a:spcAft>
                        <a:buNone/>
                      </a:pPr>
                      <a:r>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72625">
                <a:tc>
                  <a:txBody>
                    <a:bodyPr/>
                    <a:lstStyle/>
                    <a:p>
                      <a:pPr indent="0" lvl="0" marL="0" rtl="0" algn="l">
                        <a:lnSpc>
                          <a:spcPct val="115000"/>
                        </a:lnSpc>
                        <a:spcBef>
                          <a:spcPts val="0"/>
                        </a:spcBef>
                        <a:spcAft>
                          <a:spcPts val="0"/>
                        </a:spcAft>
                        <a:buNone/>
                      </a:pPr>
                      <a:r>
                        <a:rPr lang="en" sz="1000">
                          <a:latin typeface="Lato"/>
                          <a:ea typeface="Lato"/>
                          <a:cs typeface="Lato"/>
                          <a:sym typeface="Lato"/>
                        </a:rPr>
                        <a:t>Net Income</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-954,00</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-1,390,000</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-31%</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r h="372625">
                <a:tc>
                  <a:txBody>
                    <a:bodyPr/>
                    <a:lstStyle/>
                    <a:p>
                      <a:pPr indent="0" lvl="0" marL="0" rtl="0" algn="l">
                        <a:lnSpc>
                          <a:spcPct val="115000"/>
                        </a:lnSpc>
                        <a:spcBef>
                          <a:spcPts val="0"/>
                        </a:spcBef>
                        <a:spcAft>
                          <a:spcPts val="0"/>
                        </a:spcAft>
                        <a:buNone/>
                      </a:pPr>
                      <a:r>
                        <a:rPr lang="en" sz="1000">
                          <a:latin typeface="Lato"/>
                          <a:ea typeface="Lato"/>
                          <a:cs typeface="Lato"/>
                          <a:sym typeface="Lato"/>
                        </a:rPr>
                        <a:t>Headcount</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32</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solidFill>
                            <a:schemeClr val="dk1"/>
                          </a:solidFill>
                          <a:latin typeface="Lato"/>
                          <a:ea typeface="Lato"/>
                          <a:cs typeface="Lato"/>
                          <a:sym typeface="Lato"/>
                        </a:rPr>
                        <a:t>38</a:t>
                      </a:r>
                      <a:endParaRPr sz="1000">
                        <a:solidFill>
                          <a:schemeClr val="dk1"/>
                        </a:solidFill>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Lato"/>
                          <a:ea typeface="Lato"/>
                          <a:cs typeface="Lato"/>
                          <a:sym typeface="Lato"/>
                        </a:rPr>
                        <a:t>-16%</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solidFill>
                      <a:srgbClr val="FFEDED"/>
                    </a:solidFill>
                  </a:tcPr>
                </a:tc>
                <a:tc>
                  <a:txBody>
                    <a:bodyPr/>
                    <a:lstStyle/>
                    <a:p>
                      <a:pPr indent="0" lvl="0" marL="0" rtl="0" algn="ctr">
                        <a:lnSpc>
                          <a:spcPct val="115000"/>
                        </a:lnSpc>
                        <a:spcBef>
                          <a:spcPts val="0"/>
                        </a:spcBef>
                        <a:spcAft>
                          <a:spcPts val="0"/>
                        </a:spcAft>
                        <a:buNone/>
                      </a:pPr>
                      <a:r>
                        <a:t/>
                      </a:r>
                      <a:endParaRPr sz="1000">
                        <a:latin typeface="Lato"/>
                        <a:ea typeface="Lato"/>
                        <a:cs typeface="Lato"/>
                        <a:sym typeface="Lato"/>
                      </a:endParaRPr>
                    </a:p>
                  </a:txBody>
                  <a:tcPr marT="91425" marB="91425" marR="91425" marL="91425" anchor="ctr">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rgbClr val="DEE2E6"/>
                      </a:solidFill>
                      <a:prstDash val="solid"/>
                      <a:round/>
                      <a:headEnd len="sm" w="sm" type="none"/>
                      <a:tailEnd len="sm" w="sm" type="none"/>
                    </a:lnB>
                  </a:tcPr>
                </a:tc>
              </a:tr>
            </a:tbl>
          </a:graphicData>
        </a:graphic>
      </p:graphicFrame>
      <p:sp>
        <p:nvSpPr>
          <p:cNvPr id="192" name="Google Shape;192;p23"/>
          <p:cNvSpPr/>
          <p:nvPr/>
        </p:nvSpPr>
        <p:spPr>
          <a:xfrm rot="10800000">
            <a:off x="6408370" y="1585464"/>
            <a:ext cx="99600" cy="64800"/>
          </a:xfrm>
          <a:prstGeom prst="triangle">
            <a:avLst>
              <a:gd fmla="val 50000" name="adj"/>
            </a:avLst>
          </a:prstGeom>
          <a:solidFill>
            <a:srgbClr val="E53E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p:nvPr/>
        </p:nvSpPr>
        <p:spPr>
          <a:xfrm>
            <a:off x="6408370" y="2074300"/>
            <a:ext cx="99600" cy="64800"/>
          </a:xfrm>
          <a:prstGeom prst="triangle">
            <a:avLst>
              <a:gd fmla="val 50000" name="adj"/>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p:nvPr/>
        </p:nvSpPr>
        <p:spPr>
          <a:xfrm>
            <a:off x="6408370" y="2870250"/>
            <a:ext cx="99600" cy="64800"/>
          </a:xfrm>
          <a:prstGeom prst="triangle">
            <a:avLst>
              <a:gd fmla="val 50000" name="adj"/>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rot="10800000">
            <a:off x="6408370" y="3263914"/>
            <a:ext cx="99600" cy="64800"/>
          </a:xfrm>
          <a:prstGeom prst="triangle">
            <a:avLst>
              <a:gd fmla="val 50000" name="adj"/>
            </a:avLst>
          </a:prstGeom>
          <a:solidFill>
            <a:srgbClr val="E53E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KPIs</a:t>
            </a:r>
            <a:endParaRPr/>
          </a:p>
        </p:txBody>
      </p:sp>
      <p:sp>
        <p:nvSpPr>
          <p:cNvPr id="201" name="Google Shape;201;p24"/>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2 minutes</a:t>
            </a:r>
            <a:endParaRPr sz="1000">
              <a:solidFill>
                <a:srgbClr val="666666"/>
              </a:solidFill>
            </a:endParaRPr>
          </a:p>
        </p:txBody>
      </p:sp>
      <p:pic>
        <p:nvPicPr>
          <p:cNvPr id="202" name="Google Shape;202;p24"/>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203" name="Google Shape;203;p24"/>
          <p:cNvSpPr txBox="1"/>
          <p:nvPr>
            <p:ph type="title"/>
          </p:nvPr>
        </p:nvSpPr>
        <p:spPr>
          <a:xfrm>
            <a:off x="6138550" y="3468660"/>
            <a:ext cx="23751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204" name="Google Shape;204;p24"/>
          <p:cNvSpPr txBox="1"/>
          <p:nvPr>
            <p:ph type="title"/>
          </p:nvPr>
        </p:nvSpPr>
        <p:spPr>
          <a:xfrm>
            <a:off x="6115025" y="3777625"/>
            <a:ext cx="2923200" cy="132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“KPIs are the vital signs of the business, the 5-20 metrics that give a glanceable view of the business from a bunch of angles. KPI dashboards generally do not have goals tied to them, just what is “healthy” and not healthy. If a KPI becomes critical enough that the team needs to focus on moving it, it becomes an OKR.”</a:t>
            </a:r>
            <a:endParaRPr b="0" sz="1000">
              <a:latin typeface="Lato Light"/>
              <a:ea typeface="Lato Light"/>
              <a:cs typeface="Lato Light"/>
              <a:sym typeface="Lato Light"/>
            </a:endParaRPr>
          </a:p>
        </p:txBody>
      </p:sp>
      <p:cxnSp>
        <p:nvCxnSpPr>
          <p:cNvPr id="205" name="Google Shape;205;p24"/>
          <p:cNvCxnSpPr/>
          <p:nvPr/>
        </p:nvCxnSpPr>
        <p:spPr>
          <a:xfrm>
            <a:off x="6243593" y="3821310"/>
            <a:ext cx="200100" cy="0"/>
          </a:xfrm>
          <a:prstGeom prst="straightConnector1">
            <a:avLst/>
          </a:prstGeom>
          <a:noFill/>
          <a:ln cap="flat" cmpd="sng" w="19050">
            <a:solidFill>
              <a:srgbClr val="529ECC"/>
            </a:solidFill>
            <a:prstDash val="solid"/>
            <a:round/>
            <a:headEnd len="med" w="med" type="none"/>
            <a:tailEnd len="med" w="med" type="none"/>
          </a:ln>
        </p:spPr>
      </p:cxnSp>
      <p:pic>
        <p:nvPicPr>
          <p:cNvPr id="206" name="Google Shape;206;p24"/>
          <p:cNvPicPr preferRelativeResize="0"/>
          <p:nvPr/>
        </p:nvPicPr>
        <p:blipFill>
          <a:blip r:embed="rId4">
            <a:alphaModFix/>
          </a:blip>
          <a:stretch>
            <a:fillRect/>
          </a:stretch>
        </p:blipFill>
        <p:spPr>
          <a:xfrm>
            <a:off x="5614071" y="3517172"/>
            <a:ext cx="502920" cy="502920"/>
          </a:xfrm>
          <a:prstGeom prst="rect">
            <a:avLst/>
          </a:prstGeom>
          <a:noFill/>
          <a:ln>
            <a:noFill/>
          </a:ln>
        </p:spPr>
      </p:pic>
      <p:graphicFrame>
        <p:nvGraphicFramePr>
          <p:cNvPr id="207" name="Google Shape;207;p24"/>
          <p:cNvGraphicFramePr/>
          <p:nvPr/>
        </p:nvGraphicFramePr>
        <p:xfrm>
          <a:off x="311700" y="1167000"/>
          <a:ext cx="3000000" cy="3000000"/>
        </p:xfrm>
        <a:graphic>
          <a:graphicData uri="http://schemas.openxmlformats.org/drawingml/2006/table">
            <a:tbl>
              <a:tblPr>
                <a:noFill/>
                <a:tableStyleId>{E7229319-236B-4B73-AC2B-8A87CE6BE902}</a:tableStyleId>
              </a:tblPr>
              <a:tblGrid>
                <a:gridCol w="1790700"/>
                <a:gridCol w="247650"/>
                <a:gridCol w="952500"/>
                <a:gridCol w="952500"/>
                <a:gridCol w="952500"/>
                <a:gridCol w="952500"/>
                <a:gridCol w="952500"/>
                <a:gridCol w="952500"/>
              </a:tblGrid>
              <a:tr h="333375">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Jan-2</a:t>
                      </a:r>
                      <a:r>
                        <a:rPr lang="en" sz="900">
                          <a:latin typeface="Lato"/>
                          <a:ea typeface="Lato"/>
                          <a:cs typeface="Lato"/>
                          <a:sym typeface="Lato"/>
                        </a:rPr>
                        <a:t>5</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Feb-2</a:t>
                      </a:r>
                      <a:r>
                        <a:rPr lang="en" sz="900">
                          <a:latin typeface="Lato"/>
                          <a:ea typeface="Lato"/>
                          <a:cs typeface="Lato"/>
                          <a:sym typeface="Lato"/>
                        </a:rPr>
                        <a:t>5</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Mar-2</a:t>
                      </a:r>
                      <a:r>
                        <a:rPr lang="en" sz="900">
                          <a:latin typeface="Lato"/>
                          <a:ea typeface="Lato"/>
                          <a:cs typeface="Lato"/>
                          <a:sym typeface="Lato"/>
                        </a:rPr>
                        <a:t>5</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 Change </a:t>
                      </a:r>
                      <a:endParaRPr sz="900">
                        <a:latin typeface="Lato"/>
                        <a:ea typeface="Lato"/>
                        <a:cs typeface="Lato"/>
                        <a:sym typeface="Lato"/>
                      </a:endParaRPr>
                    </a:p>
                    <a:p>
                      <a:pPr indent="0" lvl="0" marL="0" rtl="0" algn="ctr">
                        <a:lnSpc>
                          <a:spcPct val="115000"/>
                        </a:lnSpc>
                        <a:spcBef>
                          <a:spcPts val="0"/>
                        </a:spcBef>
                        <a:spcAft>
                          <a:spcPts val="0"/>
                        </a:spcAft>
                        <a:buNone/>
                      </a:pPr>
                      <a:r>
                        <a:rPr lang="en" sz="900">
                          <a:latin typeface="Lato"/>
                          <a:ea typeface="Lato"/>
                          <a:cs typeface="Lato"/>
                          <a:sym typeface="Lato"/>
                        </a:rPr>
                        <a:t>QoQ</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 Change </a:t>
                      </a:r>
                      <a:endParaRPr sz="900">
                        <a:latin typeface="Lato"/>
                        <a:ea typeface="Lato"/>
                        <a:cs typeface="Lato"/>
                        <a:sym typeface="Lato"/>
                      </a:endParaRPr>
                    </a:p>
                    <a:p>
                      <a:pPr indent="0" lvl="0" marL="0" rtl="0" algn="ctr">
                        <a:lnSpc>
                          <a:spcPct val="115000"/>
                        </a:lnSpc>
                        <a:spcBef>
                          <a:spcPts val="0"/>
                        </a:spcBef>
                        <a:spcAft>
                          <a:spcPts val="0"/>
                        </a:spcAft>
                        <a:buNone/>
                      </a:pPr>
                      <a:r>
                        <a:rPr lang="en" sz="900">
                          <a:latin typeface="Lato"/>
                          <a:ea typeface="Lato"/>
                          <a:cs typeface="Lato"/>
                          <a:sym typeface="Lato"/>
                        </a:rPr>
                        <a:t>YoY</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 Change </a:t>
                      </a:r>
                      <a:endParaRPr sz="900">
                        <a:latin typeface="Lato"/>
                        <a:ea typeface="Lato"/>
                        <a:cs typeface="Lato"/>
                        <a:sym typeface="Lato"/>
                      </a:endParaRPr>
                    </a:p>
                    <a:p>
                      <a:pPr indent="0" lvl="0" marL="0" rtl="0" algn="ctr">
                        <a:lnSpc>
                          <a:spcPct val="115000"/>
                        </a:lnSpc>
                        <a:spcBef>
                          <a:spcPts val="0"/>
                        </a:spcBef>
                        <a:spcAft>
                          <a:spcPts val="0"/>
                        </a:spcAft>
                        <a:buNone/>
                      </a:pPr>
                      <a:r>
                        <a:rPr lang="en" sz="900">
                          <a:latin typeface="Lato"/>
                          <a:ea typeface="Lato"/>
                          <a:cs typeface="Lato"/>
                          <a:sym typeface="Lato"/>
                        </a:rPr>
                        <a:t>YTD</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r>
              <a:tr h="200025">
                <a:tc>
                  <a:txBody>
                    <a:bodyPr/>
                    <a:lstStyle/>
                    <a:p>
                      <a:pPr indent="0" lvl="0" marL="0" rtl="0" algn="l">
                        <a:lnSpc>
                          <a:spcPct val="115000"/>
                        </a:lnSpc>
                        <a:spcBef>
                          <a:spcPts val="0"/>
                        </a:spcBef>
                        <a:spcAft>
                          <a:spcPts val="0"/>
                        </a:spcAft>
                        <a:buNone/>
                      </a:pPr>
                      <a:r>
                        <a:rPr b="1" lang="en" sz="900">
                          <a:latin typeface="Lato"/>
                          <a:ea typeface="Lato"/>
                          <a:cs typeface="Lato"/>
                          <a:sym typeface="Lato"/>
                        </a:rPr>
                        <a:t>Registrations / Week (000s)</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2,500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2,900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3,800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200025">
                <a:tc>
                  <a:txBody>
                    <a:bodyPr/>
                    <a:lstStyle/>
                    <a:p>
                      <a:pPr indent="0" lvl="0" marL="0" rtl="0" algn="l">
                        <a:lnSpc>
                          <a:spcPct val="115000"/>
                        </a:lnSpc>
                        <a:spcBef>
                          <a:spcPts val="0"/>
                        </a:spcBef>
                        <a:spcAft>
                          <a:spcPts val="0"/>
                        </a:spcAft>
                        <a:buNone/>
                      </a:pPr>
                      <a:r>
                        <a:rPr b="1" lang="en" sz="900">
                          <a:latin typeface="Lato"/>
                          <a:ea typeface="Lato"/>
                          <a:cs typeface="Lato"/>
                          <a:sym typeface="Lato"/>
                        </a:rPr>
                        <a:t>Monthly Active Users (000s)</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175</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340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660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219075">
                <a:tc>
                  <a:txBody>
                    <a:bodyPr/>
                    <a:lstStyle/>
                    <a:p>
                      <a:pPr indent="0" lvl="0" marL="0" rtl="0" algn="l">
                        <a:lnSpc>
                          <a:spcPct val="115000"/>
                        </a:lnSpc>
                        <a:spcBef>
                          <a:spcPts val="0"/>
                        </a:spcBef>
                        <a:spcAft>
                          <a:spcPts val="0"/>
                        </a:spcAft>
                        <a:buNone/>
                      </a:pPr>
                      <a:r>
                        <a:rPr b="1" lang="en" sz="900">
                          <a:latin typeface="Lato"/>
                          <a:ea typeface="Lato"/>
                          <a:cs typeface="Lato"/>
                          <a:sym typeface="Lato"/>
                        </a:rPr>
                        <a:t>Daily Active Users ('000s)</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16</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21</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24</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2FFEE"/>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200025">
                <a:tc>
                  <a:txBody>
                    <a:bodyPr/>
                    <a:lstStyle/>
                    <a:p>
                      <a:pPr indent="0" lvl="0" marL="0" rtl="0" algn="l">
                        <a:lnSpc>
                          <a:spcPct val="115000"/>
                        </a:lnSpc>
                        <a:spcBef>
                          <a:spcPts val="0"/>
                        </a:spcBef>
                        <a:spcAft>
                          <a:spcPts val="0"/>
                        </a:spcAft>
                        <a:buNone/>
                      </a:pPr>
                      <a:r>
                        <a:rPr b="1" lang="en" sz="900">
                          <a:latin typeface="Lato"/>
                          <a:ea typeface="Lato"/>
                          <a:cs typeface="Lato"/>
                          <a:sym typeface="Lato"/>
                        </a:rPr>
                        <a:t>Week 1 Retention</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21%</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24%</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23%</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200025">
                <a:tc>
                  <a:txBody>
                    <a:bodyPr/>
                    <a:lstStyle/>
                    <a:p>
                      <a:pPr indent="0" lvl="0" marL="0" rtl="0" algn="l">
                        <a:lnSpc>
                          <a:spcPct val="115000"/>
                        </a:lnSpc>
                        <a:spcBef>
                          <a:spcPts val="0"/>
                        </a:spcBef>
                        <a:spcAft>
                          <a:spcPts val="0"/>
                        </a:spcAft>
                        <a:buNone/>
                      </a:pPr>
                      <a:r>
                        <a:rPr b="1" lang="en" sz="900">
                          <a:latin typeface="Lato"/>
                          <a:ea typeface="Lato"/>
                          <a:cs typeface="Lato"/>
                          <a:sym typeface="Lato"/>
                        </a:rPr>
                        <a:t>Referrals: K Rate</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0.20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0.28</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0.35</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130%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220%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130%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116275">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200025">
                <a:tc>
                  <a:txBody>
                    <a:bodyPr/>
                    <a:lstStyle/>
                    <a:p>
                      <a:pPr indent="0" lvl="0" marL="0" rtl="0" algn="l">
                        <a:lnSpc>
                          <a:spcPct val="115000"/>
                        </a:lnSpc>
                        <a:spcBef>
                          <a:spcPts val="0"/>
                        </a:spcBef>
                        <a:spcAft>
                          <a:spcPts val="0"/>
                        </a:spcAft>
                        <a:buNone/>
                      </a:pPr>
                      <a:r>
                        <a:rPr b="1" lang="en" sz="900">
                          <a:latin typeface="Lato"/>
                          <a:ea typeface="Lato"/>
                          <a:cs typeface="Lato"/>
                          <a:sym typeface="Lato"/>
                        </a:rPr>
                        <a:t>Net Bookings / Month</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$2,350,000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$2,750,000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$3,430,000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90%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EDED"/>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350%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90%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EDED"/>
                    </a:solidFill>
                  </a:tcPr>
                </a:tc>
              </a:tr>
              <a:tr h="190500">
                <a:tc>
                  <a:txBody>
                    <a:bodyPr/>
                    <a:lstStyle/>
                    <a:p>
                      <a:pPr indent="0" lvl="0" marL="0" rtl="0" algn="l">
                        <a:lnSpc>
                          <a:spcPct val="115000"/>
                        </a:lnSpc>
                        <a:spcBef>
                          <a:spcPts val="0"/>
                        </a:spcBef>
                        <a:spcAft>
                          <a:spcPts val="0"/>
                        </a:spcAft>
                        <a:buNone/>
                      </a:pPr>
                      <a:r>
                        <a:rPr b="1" lang="en" sz="900">
                          <a:latin typeface="Lato"/>
                          <a:ea typeface="Lato"/>
                          <a:cs typeface="Lato"/>
                          <a:sym typeface="Lato"/>
                        </a:rPr>
                        <a:t>Subscription MRR</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$2,100,000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$2,450,000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$3,200,000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200025">
                <a:tc>
                  <a:txBody>
                    <a:bodyPr/>
                    <a:lstStyle/>
                    <a:p>
                      <a:pPr indent="0" lvl="0" marL="0" rtl="0" algn="l">
                        <a:lnSpc>
                          <a:spcPct val="115000"/>
                        </a:lnSpc>
                        <a:spcBef>
                          <a:spcPts val="0"/>
                        </a:spcBef>
                        <a:spcAft>
                          <a:spcPts val="0"/>
                        </a:spcAft>
                        <a:buNone/>
                      </a:pPr>
                      <a:r>
                        <a:rPr b="1" lang="en" sz="900">
                          <a:latin typeface="Lato"/>
                          <a:ea typeface="Lato"/>
                          <a:cs typeface="Lato"/>
                          <a:sym typeface="Lato"/>
                        </a:rPr>
                        <a:t>Customer Acquisition Cost</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$0.23</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$0.14</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$0.10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a:t>
            </a:r>
            <a:endParaRPr/>
          </a:p>
        </p:txBody>
      </p:sp>
      <p:sp>
        <p:nvSpPr>
          <p:cNvPr id="213" name="Google Shape;213;p25"/>
          <p:cNvSpPr txBox="1"/>
          <p:nvPr/>
        </p:nvSpPr>
        <p:spPr>
          <a:xfrm>
            <a:off x="311700" y="1060000"/>
            <a:ext cx="3911100" cy="23298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333333"/>
              </a:buClr>
              <a:buSzPts val="1800"/>
              <a:buFont typeface="Lato Light"/>
              <a:buAutoNum type="arabicPeriod"/>
            </a:pPr>
            <a:r>
              <a:rPr lang="en" sz="1800">
                <a:solidFill>
                  <a:srgbClr val="333333"/>
                </a:solidFill>
                <a:latin typeface="Lato Light"/>
                <a:ea typeface="Lato Light"/>
                <a:cs typeface="Lato Light"/>
                <a:sym typeface="Lato Light"/>
              </a:rPr>
              <a:t>Current Team headcount</a:t>
            </a:r>
            <a:endParaRPr sz="1800">
              <a:solidFill>
                <a:srgbClr val="333333"/>
              </a:solidFill>
              <a:latin typeface="Lato Light"/>
              <a:ea typeface="Lato Light"/>
              <a:cs typeface="Lato Light"/>
              <a:sym typeface="Lato Light"/>
            </a:endParaRPr>
          </a:p>
          <a:p>
            <a:pPr indent="-342900" lvl="0" marL="457200" rtl="0" algn="l">
              <a:lnSpc>
                <a:spcPct val="150000"/>
              </a:lnSpc>
              <a:spcBef>
                <a:spcPts val="0"/>
              </a:spcBef>
              <a:spcAft>
                <a:spcPts val="0"/>
              </a:spcAft>
              <a:buClr>
                <a:srgbClr val="333333"/>
              </a:buClr>
              <a:buSzPts val="1800"/>
              <a:buFont typeface="Lato Light"/>
              <a:buAutoNum type="arabicPeriod"/>
            </a:pPr>
            <a:r>
              <a:rPr lang="en" sz="1800">
                <a:solidFill>
                  <a:srgbClr val="333333"/>
                </a:solidFill>
                <a:latin typeface="Lato Light"/>
                <a:ea typeface="Lato Light"/>
                <a:cs typeface="Lato Light"/>
                <a:sym typeface="Lato Light"/>
              </a:rPr>
              <a:t>Org chart</a:t>
            </a:r>
            <a:endParaRPr sz="1800">
              <a:solidFill>
                <a:srgbClr val="333333"/>
              </a:solidFill>
              <a:latin typeface="Lato Light"/>
              <a:ea typeface="Lato Light"/>
              <a:cs typeface="Lato Light"/>
              <a:sym typeface="Lato Light"/>
            </a:endParaRPr>
          </a:p>
          <a:p>
            <a:pPr indent="-342900" lvl="0" marL="457200" rtl="0" algn="l">
              <a:lnSpc>
                <a:spcPct val="150000"/>
              </a:lnSpc>
              <a:spcBef>
                <a:spcPts val="0"/>
              </a:spcBef>
              <a:spcAft>
                <a:spcPts val="0"/>
              </a:spcAft>
              <a:buClr>
                <a:srgbClr val="333333"/>
              </a:buClr>
              <a:buSzPts val="1800"/>
              <a:buFont typeface="Lato Light"/>
              <a:buAutoNum type="arabicPeriod"/>
            </a:pPr>
            <a:r>
              <a:rPr lang="en" sz="1800">
                <a:solidFill>
                  <a:srgbClr val="333333"/>
                </a:solidFill>
                <a:latin typeface="Lato Light"/>
                <a:ea typeface="Lato Light"/>
                <a:cs typeface="Lato Light"/>
                <a:sym typeface="Lato Light"/>
              </a:rPr>
              <a:t>Hiring plan and recruiting needs</a:t>
            </a:r>
            <a:endParaRPr sz="1800">
              <a:solidFill>
                <a:srgbClr val="333333"/>
              </a:solidFill>
              <a:latin typeface="Lato Light"/>
              <a:ea typeface="Lato Light"/>
              <a:cs typeface="Lato Light"/>
              <a:sym typeface="Lato Light"/>
            </a:endParaRPr>
          </a:p>
          <a:p>
            <a:pPr indent="-342900" lvl="0" marL="457200" rtl="0" algn="l">
              <a:lnSpc>
                <a:spcPct val="150000"/>
              </a:lnSpc>
              <a:spcBef>
                <a:spcPts val="0"/>
              </a:spcBef>
              <a:spcAft>
                <a:spcPts val="0"/>
              </a:spcAft>
              <a:buClr>
                <a:srgbClr val="333333"/>
              </a:buClr>
              <a:buSzPts val="1800"/>
              <a:buFont typeface="Lato Light"/>
              <a:buAutoNum type="arabicPeriod"/>
            </a:pPr>
            <a:r>
              <a:rPr lang="en" sz="1800">
                <a:solidFill>
                  <a:srgbClr val="333333"/>
                </a:solidFill>
                <a:latin typeface="Lato Light"/>
                <a:ea typeface="Lato Light"/>
                <a:cs typeface="Lato Light"/>
                <a:sym typeface="Lato Light"/>
              </a:rPr>
              <a:t>Where we need the most help</a:t>
            </a:r>
            <a:endParaRPr sz="1800">
              <a:solidFill>
                <a:srgbClr val="333333"/>
              </a:solidFill>
              <a:latin typeface="Lato Light"/>
              <a:ea typeface="Lato Light"/>
              <a:cs typeface="Lato Light"/>
              <a:sym typeface="Lato Light"/>
            </a:endParaRPr>
          </a:p>
        </p:txBody>
      </p:sp>
      <p:sp>
        <p:nvSpPr>
          <p:cNvPr id="214" name="Google Shape;214;p25"/>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rPr>
              <a:t>10</a:t>
            </a:r>
            <a:r>
              <a:rPr lang="en" sz="1000">
                <a:solidFill>
                  <a:srgbClr val="666666"/>
                </a:solidFill>
              </a:rPr>
              <a:t> minutes</a:t>
            </a:r>
            <a:endParaRPr sz="1000">
              <a:solidFill>
                <a:srgbClr val="666666"/>
              </a:solidFill>
            </a:endParaRPr>
          </a:p>
        </p:txBody>
      </p:sp>
      <p:pic>
        <p:nvPicPr>
          <p:cNvPr id="215" name="Google Shape;215;p25"/>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216" name="Google Shape;216;p25"/>
          <p:cNvSpPr txBox="1"/>
          <p:nvPr>
            <p:ph type="title"/>
          </p:nvPr>
        </p:nvSpPr>
        <p:spPr>
          <a:xfrm>
            <a:off x="868425" y="362252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Nabeel Hyatt</a:t>
            </a:r>
            <a:endParaRPr b="1" sz="1000"/>
          </a:p>
        </p:txBody>
      </p:sp>
      <p:sp>
        <p:nvSpPr>
          <p:cNvPr id="217" name="Google Shape;217;p25"/>
          <p:cNvSpPr txBox="1"/>
          <p:nvPr>
            <p:ph type="title"/>
          </p:nvPr>
        </p:nvSpPr>
        <p:spPr>
          <a:xfrm>
            <a:off x="868425" y="4005325"/>
            <a:ext cx="2976600" cy="850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latin typeface="Lato Light"/>
                <a:ea typeface="Lato Light"/>
                <a:cs typeface="Lato Light"/>
                <a:sym typeface="Lato Light"/>
              </a:rPr>
              <a:t>“Don’t be afraid to ask for help with recruiting. Founders seem to value the qualitative discussion of candidates and team dynamics matters just as much as the quantitative. ”</a:t>
            </a:r>
            <a:endParaRPr b="0" sz="1000">
              <a:latin typeface="Lato Light"/>
              <a:ea typeface="Lato Light"/>
              <a:cs typeface="Lato Light"/>
              <a:sym typeface="Lato Light"/>
            </a:endParaRPr>
          </a:p>
        </p:txBody>
      </p:sp>
      <p:cxnSp>
        <p:nvCxnSpPr>
          <p:cNvPr id="218" name="Google Shape;218;p25"/>
          <p:cNvCxnSpPr/>
          <p:nvPr/>
        </p:nvCxnSpPr>
        <p:spPr>
          <a:xfrm>
            <a:off x="970675" y="3975175"/>
            <a:ext cx="165600" cy="0"/>
          </a:xfrm>
          <a:prstGeom prst="straightConnector1">
            <a:avLst/>
          </a:prstGeom>
          <a:noFill/>
          <a:ln cap="flat" cmpd="sng" w="19050">
            <a:solidFill>
              <a:srgbClr val="529ECC"/>
            </a:solidFill>
            <a:prstDash val="solid"/>
            <a:round/>
            <a:headEnd len="med" w="med" type="none"/>
            <a:tailEnd len="med" w="med" type="none"/>
          </a:ln>
        </p:spPr>
      </p:cxnSp>
      <p:pic>
        <p:nvPicPr>
          <p:cNvPr id="219" name="Google Shape;219;p25"/>
          <p:cNvPicPr preferRelativeResize="0"/>
          <p:nvPr/>
        </p:nvPicPr>
        <p:blipFill>
          <a:blip r:embed="rId4">
            <a:alphaModFix/>
          </a:blip>
          <a:stretch>
            <a:fillRect/>
          </a:stretch>
        </p:blipFill>
        <p:spPr>
          <a:xfrm>
            <a:off x="329496" y="3723713"/>
            <a:ext cx="502920" cy="502920"/>
          </a:xfrm>
          <a:prstGeom prst="rect">
            <a:avLst/>
          </a:prstGeom>
          <a:noFill/>
          <a:ln>
            <a:noFill/>
          </a:ln>
        </p:spPr>
      </p:pic>
      <p:pic>
        <p:nvPicPr>
          <p:cNvPr id="220" name="Google Shape;220;p25"/>
          <p:cNvPicPr preferRelativeResize="0"/>
          <p:nvPr/>
        </p:nvPicPr>
        <p:blipFill>
          <a:blip r:embed="rId5">
            <a:alphaModFix/>
          </a:blip>
          <a:stretch>
            <a:fillRect/>
          </a:stretch>
        </p:blipFill>
        <p:spPr>
          <a:xfrm>
            <a:off x="4473200" y="699650"/>
            <a:ext cx="4380499" cy="2526650"/>
          </a:xfrm>
          <a:prstGeom prst="rect">
            <a:avLst/>
          </a:prstGeom>
          <a:noFill/>
          <a:ln>
            <a:noFill/>
          </a:ln>
        </p:spPr>
      </p:pic>
      <p:pic>
        <p:nvPicPr>
          <p:cNvPr id="221" name="Google Shape;221;p25"/>
          <p:cNvPicPr preferRelativeResize="0"/>
          <p:nvPr/>
        </p:nvPicPr>
        <p:blipFill>
          <a:blip r:embed="rId6">
            <a:alphaModFix/>
          </a:blip>
          <a:stretch>
            <a:fillRect/>
          </a:stretch>
        </p:blipFill>
        <p:spPr>
          <a:xfrm>
            <a:off x="4487621" y="3522150"/>
            <a:ext cx="1817032" cy="991900"/>
          </a:xfrm>
          <a:prstGeom prst="rect">
            <a:avLst/>
          </a:prstGeom>
          <a:noFill/>
          <a:ln>
            <a:noFill/>
          </a:ln>
        </p:spPr>
      </p:pic>
      <p:pic>
        <p:nvPicPr>
          <p:cNvPr id="222" name="Google Shape;222;p25"/>
          <p:cNvPicPr preferRelativeResize="0"/>
          <p:nvPr/>
        </p:nvPicPr>
        <p:blipFill>
          <a:blip r:embed="rId7">
            <a:alphaModFix/>
          </a:blip>
          <a:stretch>
            <a:fillRect/>
          </a:stretch>
        </p:blipFill>
        <p:spPr>
          <a:xfrm>
            <a:off x="6886675" y="3487500"/>
            <a:ext cx="2002726" cy="121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cero Theme_Title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