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5"/>
    <p:sldMasterId id="2147483663"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y="5143500" cx="9144000"/>
  <p:notesSz cx="6858000" cy="9144000"/>
  <p:embeddedFontLst>
    <p:embeddedFont>
      <p:font typeface="Lato"/>
      <p:regular r:id="rId23"/>
      <p:bold r:id="rId24"/>
      <p:italic r:id="rId25"/>
      <p:boldItalic r:id="rId26"/>
    </p:embeddedFont>
    <p:embeddedFont>
      <p:font typeface="Lato Light"/>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109C4A7-A0F8-49F9-BFD5-7ACF34E30158}">
  <a:tblStyle styleId="{1109C4A7-A0F8-49F9-BFD5-7ACF34E3015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font" Target="fonts/Lato-bold.fntdata"/><Relationship Id="rId23" Type="http://schemas.openxmlformats.org/officeDocument/2006/relationships/font" Target="fonts/La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Lato-boldItalic.fntdata"/><Relationship Id="rId25" Type="http://schemas.openxmlformats.org/officeDocument/2006/relationships/font" Target="fonts/Lato-italic.fntdata"/><Relationship Id="rId28" Type="http://schemas.openxmlformats.org/officeDocument/2006/relationships/font" Target="fonts/LatoLight-bold.fntdata"/><Relationship Id="rId27" Type="http://schemas.openxmlformats.org/officeDocument/2006/relationships/font" Target="fonts/LatoLight-regular.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LatoLight-italic.fntdata"/><Relationship Id="rId7" Type="http://schemas.openxmlformats.org/officeDocument/2006/relationships/notesMaster" Target="notesMasters/notesMaster1.xml"/><Relationship Id="rId8" Type="http://schemas.openxmlformats.org/officeDocument/2006/relationships/slide" Target="slides/slide1.xml"/><Relationship Id="rId30" Type="http://schemas.openxmlformats.org/officeDocument/2006/relationships/font" Target="fonts/LatoLight-boldItalic.fnt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97e88e8c44_3_12:notes"/>
          <p:cNvSpPr txBox="1"/>
          <p:nvPr>
            <p:ph idx="1" type="body"/>
          </p:nvPr>
        </p:nvSpPr>
        <p:spPr>
          <a:xfrm>
            <a:off x="685800" y="4400549"/>
            <a:ext cx="5486400" cy="3600451"/>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g97e88e8c44_3_12: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989a6855c1_5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989a6855c1_5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952a35e0c2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952a35e0c2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9518f3d908_2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9518f3d908_2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9518f3d908_3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9518f3d908_3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989a6855c1_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989a6855c1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9907e4b355_1_34:notes"/>
          <p:cNvSpPr txBox="1"/>
          <p:nvPr>
            <p:ph idx="1" type="body"/>
          </p:nvPr>
        </p:nvSpPr>
        <p:spPr>
          <a:xfrm>
            <a:off x="685800" y="4400549"/>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g9907e4b355_1_34: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9d8b209e89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9d8b209e89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9518f3d908_3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9518f3d908_3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96723f025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96723f025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9cc3b6cb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9cc3b6cb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9518f3d908_3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9518f3d908_3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52a35e0c2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52a35e0c2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989a6855c1_3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989a6855c1_3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9518f3d908_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9518f3d908_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rgbClr val="181818"/>
              </a:buClr>
              <a:buSzPts val="2800"/>
              <a:buNone/>
              <a:defRPr sz="2800">
                <a:solidFill>
                  <a:srgbClr val="181818"/>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ver Title">
  <p:cSld name="1_Cover Title">
    <p:spTree>
      <p:nvGrpSpPr>
        <p:cNvPr id="52" name="Shape 52"/>
        <p:cNvGrpSpPr/>
        <p:nvPr/>
      </p:nvGrpSpPr>
      <p:grpSpPr>
        <a:xfrm>
          <a:off x="0" y="0"/>
          <a:ext cx="0" cy="0"/>
          <a:chOff x="0" y="0"/>
          <a:chExt cx="0" cy="0"/>
        </a:xfrm>
      </p:grpSpPr>
      <p:sp>
        <p:nvSpPr>
          <p:cNvPr id="53" name="Google Shape;53;p14"/>
          <p:cNvSpPr txBox="1"/>
          <p:nvPr>
            <p:ph type="title"/>
          </p:nvPr>
        </p:nvSpPr>
        <p:spPr>
          <a:xfrm>
            <a:off x="1820206" y="1253002"/>
            <a:ext cx="5496713" cy="1318747"/>
          </a:xfrm>
          <a:prstGeom prst="rect">
            <a:avLst/>
          </a:prstGeom>
          <a:noFill/>
          <a:ln>
            <a:noFill/>
          </a:ln>
        </p:spPr>
        <p:txBody>
          <a:bodyPr anchorCtr="0" anchor="b" bIns="34275" lIns="68575" spcFirstLastPara="1" rIns="68575" wrap="square" tIns="34275">
            <a:noAutofit/>
          </a:bodyPr>
          <a:lstStyle>
            <a:lvl1pPr lvl="0" marR="0" rtl="0" algn="ctr">
              <a:lnSpc>
                <a:spcPct val="120000"/>
              </a:lnSpc>
              <a:spcBef>
                <a:spcPts val="0"/>
              </a:spcBef>
              <a:spcAft>
                <a:spcPts val="0"/>
              </a:spcAft>
              <a:buClr>
                <a:schemeClr val="lt1"/>
              </a:buClr>
              <a:buSzPts val="3600"/>
              <a:buFont typeface="Lato"/>
              <a:buNone/>
              <a:defRPr b="0" i="0" sz="3600" u="none" cap="none" strike="noStrike">
                <a:solidFill>
                  <a:schemeClr val="lt1"/>
                </a:solidFill>
                <a:latin typeface="Lato"/>
                <a:ea typeface="Lato"/>
                <a:cs typeface="Lato"/>
                <a:sym typeface="Lato"/>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End Slide Title">
  <p:cSld name="3_End Slide Title">
    <p:spTree>
      <p:nvGrpSpPr>
        <p:cNvPr id="54" name="Shape 54"/>
        <p:cNvGrpSpPr/>
        <p:nvPr/>
      </p:nvGrpSpPr>
      <p:grpSpPr>
        <a:xfrm>
          <a:off x="0" y="0"/>
          <a:ext cx="0" cy="0"/>
          <a:chOff x="0" y="0"/>
          <a:chExt cx="0" cy="0"/>
        </a:xfrm>
      </p:grpSpPr>
      <p:sp>
        <p:nvSpPr>
          <p:cNvPr id="55" name="Google Shape;55;p15"/>
          <p:cNvSpPr txBox="1"/>
          <p:nvPr>
            <p:ph type="title"/>
          </p:nvPr>
        </p:nvSpPr>
        <p:spPr>
          <a:xfrm>
            <a:off x="1820206" y="1644889"/>
            <a:ext cx="5496713" cy="926861"/>
          </a:xfrm>
          <a:prstGeom prst="rect">
            <a:avLst/>
          </a:prstGeom>
          <a:noFill/>
          <a:ln>
            <a:noFill/>
          </a:ln>
        </p:spPr>
        <p:txBody>
          <a:bodyPr anchorCtr="0" anchor="ctr" bIns="34275" lIns="68575" spcFirstLastPara="1" rIns="68575" wrap="square" tIns="34275">
            <a:noAutofit/>
          </a:bodyPr>
          <a:lstStyle>
            <a:lvl1pPr lvl="0" marR="0" rtl="0" algn="ctr">
              <a:lnSpc>
                <a:spcPct val="90000"/>
              </a:lnSpc>
              <a:spcBef>
                <a:spcPts val="0"/>
              </a:spcBef>
              <a:spcAft>
                <a:spcPts val="0"/>
              </a:spcAft>
              <a:buClr>
                <a:schemeClr val="lt1"/>
              </a:buClr>
              <a:buSzPts val="2700"/>
              <a:buFont typeface="Lato"/>
              <a:buNone/>
              <a:defRPr b="0" i="0" sz="2700" u="none" cap="none" strike="noStrike">
                <a:solidFill>
                  <a:schemeClr val="lt1"/>
                </a:solidFill>
                <a:latin typeface="Lato"/>
                <a:ea typeface="Lato"/>
                <a:cs typeface="Lato"/>
                <a:sym typeface="Lato"/>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over Title w/ Background">
  <p:cSld name="2_Cover Title w/ Background">
    <p:spTree>
      <p:nvGrpSpPr>
        <p:cNvPr id="56" name="Shape 56"/>
        <p:cNvGrpSpPr/>
        <p:nvPr/>
      </p:nvGrpSpPr>
      <p:grpSpPr>
        <a:xfrm>
          <a:off x="0" y="0"/>
          <a:ext cx="0" cy="0"/>
          <a:chOff x="0" y="0"/>
          <a:chExt cx="0" cy="0"/>
        </a:xfrm>
      </p:grpSpPr>
      <p:sp>
        <p:nvSpPr>
          <p:cNvPr id="57" name="Google Shape;57;p16"/>
          <p:cNvSpPr/>
          <p:nvPr>
            <p:ph idx="2" type="pic"/>
          </p:nvPr>
        </p:nvSpPr>
        <p:spPr>
          <a:xfrm>
            <a:off x="0" y="0"/>
            <a:ext cx="9144000" cy="4697016"/>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lt1"/>
              </a:buClr>
              <a:buSzPts val="1100"/>
              <a:buFont typeface="Arial"/>
              <a:buNone/>
              <a:defRPr b="0" i="0" sz="1100" u="none" cap="none" strike="noStrike">
                <a:solidFill>
                  <a:schemeClr val="lt1"/>
                </a:solidFill>
                <a:latin typeface="Lato Light"/>
                <a:ea typeface="Lato Light"/>
                <a:cs typeface="Lato Light"/>
                <a:sym typeface="Lato Light"/>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58" name="Google Shape;58;p16"/>
          <p:cNvSpPr txBox="1"/>
          <p:nvPr>
            <p:ph type="title"/>
          </p:nvPr>
        </p:nvSpPr>
        <p:spPr>
          <a:xfrm>
            <a:off x="1820206" y="1253002"/>
            <a:ext cx="5496713" cy="1318747"/>
          </a:xfrm>
          <a:prstGeom prst="rect">
            <a:avLst/>
          </a:prstGeom>
          <a:noFill/>
          <a:ln>
            <a:noFill/>
          </a:ln>
        </p:spPr>
        <p:txBody>
          <a:bodyPr anchorCtr="0" anchor="b" bIns="34275" lIns="68575" spcFirstLastPara="1" rIns="68575" wrap="square" tIns="34275">
            <a:noAutofit/>
          </a:bodyPr>
          <a:lstStyle>
            <a:lvl1pPr lvl="0" marR="0" rtl="0" algn="ctr">
              <a:lnSpc>
                <a:spcPct val="120000"/>
              </a:lnSpc>
              <a:spcBef>
                <a:spcPts val="0"/>
              </a:spcBef>
              <a:spcAft>
                <a:spcPts val="0"/>
              </a:spcAft>
              <a:buClr>
                <a:schemeClr val="lt1"/>
              </a:buClr>
              <a:buSzPts val="3600"/>
              <a:buFont typeface="Lato"/>
              <a:buNone/>
              <a:defRPr b="0" i="0" sz="3600" u="none" cap="none" strike="noStrike">
                <a:solidFill>
                  <a:schemeClr val="lt1"/>
                </a:solidFill>
                <a:latin typeface="Lato"/>
                <a:ea typeface="Lato"/>
                <a:cs typeface="Lato"/>
                <a:sym typeface="Lato"/>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Clr>
                <a:srgbClr val="2C4368"/>
              </a:buClr>
              <a:buSzPts val="2800"/>
              <a:buNone/>
              <a:defRPr>
                <a:solidFill>
                  <a:srgbClr val="2C4368"/>
                </a:solidFill>
              </a:defRPr>
            </a:lvl2pPr>
            <a:lvl3pPr lvl="2">
              <a:spcBef>
                <a:spcPts val="0"/>
              </a:spcBef>
              <a:spcAft>
                <a:spcPts val="0"/>
              </a:spcAft>
              <a:buClr>
                <a:srgbClr val="2C4368"/>
              </a:buClr>
              <a:buSzPts val="2800"/>
              <a:buNone/>
              <a:defRPr>
                <a:solidFill>
                  <a:srgbClr val="2C4368"/>
                </a:solidFill>
              </a:defRPr>
            </a:lvl3pPr>
            <a:lvl4pPr lvl="3">
              <a:spcBef>
                <a:spcPts val="0"/>
              </a:spcBef>
              <a:spcAft>
                <a:spcPts val="0"/>
              </a:spcAft>
              <a:buClr>
                <a:srgbClr val="2C4368"/>
              </a:buClr>
              <a:buSzPts val="2800"/>
              <a:buNone/>
              <a:defRPr>
                <a:solidFill>
                  <a:srgbClr val="2C4368"/>
                </a:solidFill>
              </a:defRPr>
            </a:lvl4pPr>
            <a:lvl5pPr lvl="4">
              <a:spcBef>
                <a:spcPts val="0"/>
              </a:spcBef>
              <a:spcAft>
                <a:spcPts val="0"/>
              </a:spcAft>
              <a:buClr>
                <a:srgbClr val="2C4368"/>
              </a:buClr>
              <a:buSzPts val="2800"/>
              <a:buNone/>
              <a:defRPr>
                <a:solidFill>
                  <a:srgbClr val="2C4368"/>
                </a:solidFill>
              </a:defRPr>
            </a:lvl5pPr>
            <a:lvl6pPr lvl="5">
              <a:spcBef>
                <a:spcPts val="0"/>
              </a:spcBef>
              <a:spcAft>
                <a:spcPts val="0"/>
              </a:spcAft>
              <a:buClr>
                <a:srgbClr val="2C4368"/>
              </a:buClr>
              <a:buSzPts val="2800"/>
              <a:buNone/>
              <a:defRPr>
                <a:solidFill>
                  <a:srgbClr val="2C4368"/>
                </a:solidFill>
              </a:defRPr>
            </a:lvl6pPr>
            <a:lvl7pPr lvl="6">
              <a:spcBef>
                <a:spcPts val="0"/>
              </a:spcBef>
              <a:spcAft>
                <a:spcPts val="0"/>
              </a:spcAft>
              <a:buClr>
                <a:srgbClr val="2C4368"/>
              </a:buClr>
              <a:buSzPts val="2800"/>
              <a:buNone/>
              <a:defRPr>
                <a:solidFill>
                  <a:srgbClr val="2C4368"/>
                </a:solidFill>
              </a:defRPr>
            </a:lvl7pPr>
            <a:lvl8pPr lvl="7">
              <a:spcBef>
                <a:spcPts val="0"/>
              </a:spcBef>
              <a:spcAft>
                <a:spcPts val="0"/>
              </a:spcAft>
              <a:buClr>
                <a:srgbClr val="2C4368"/>
              </a:buClr>
              <a:buSzPts val="2800"/>
              <a:buNone/>
              <a:defRPr>
                <a:solidFill>
                  <a:srgbClr val="2C4368"/>
                </a:solidFill>
              </a:defRPr>
            </a:lvl8pPr>
            <a:lvl9pPr lvl="8">
              <a:spcBef>
                <a:spcPts val="0"/>
              </a:spcBef>
              <a:spcAft>
                <a:spcPts val="0"/>
              </a:spcAft>
              <a:buClr>
                <a:srgbClr val="2C4368"/>
              </a:buClr>
              <a:buSzPts val="2800"/>
              <a:buNone/>
              <a:defRPr>
                <a:solidFill>
                  <a:srgbClr val="2C4368"/>
                </a:solidFill>
              </a:defRPr>
            </a:lvl9pPr>
          </a:lstStyle>
          <a:p/>
        </p:txBody>
      </p:sp>
      <p:sp>
        <p:nvSpPr>
          <p:cNvPr id="19" name="Google Shape;19;p4"/>
          <p:cNvSpPr txBox="1"/>
          <p:nvPr>
            <p:ph idx="1" type="body"/>
          </p:nvPr>
        </p:nvSpPr>
        <p:spPr>
          <a:xfrm>
            <a:off x="311700" y="9238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Clr>
                <a:srgbClr val="666666"/>
              </a:buClr>
              <a:buSzPts val="1800"/>
              <a:buChar char="●"/>
              <a:defRPr>
                <a:solidFill>
                  <a:srgbClr val="666666"/>
                </a:solidFill>
              </a:defRPr>
            </a:lvl1pPr>
            <a:lvl2pPr indent="-317500" lvl="1" marL="914400">
              <a:spcBef>
                <a:spcPts val="1600"/>
              </a:spcBef>
              <a:spcAft>
                <a:spcPts val="0"/>
              </a:spcAft>
              <a:buClr>
                <a:srgbClr val="666666"/>
              </a:buClr>
              <a:buSzPts val="1400"/>
              <a:buChar char="○"/>
              <a:defRPr>
                <a:solidFill>
                  <a:srgbClr val="666666"/>
                </a:solidFill>
              </a:defRPr>
            </a:lvl2pPr>
            <a:lvl3pPr indent="-317500" lvl="2" marL="1371600">
              <a:spcBef>
                <a:spcPts val="1600"/>
              </a:spcBef>
              <a:spcAft>
                <a:spcPts val="0"/>
              </a:spcAft>
              <a:buClr>
                <a:srgbClr val="666666"/>
              </a:buClr>
              <a:buSzPts val="1400"/>
              <a:buChar char="■"/>
              <a:defRPr>
                <a:solidFill>
                  <a:srgbClr val="666666"/>
                </a:solidFill>
              </a:defRPr>
            </a:lvl3pPr>
            <a:lvl4pPr indent="-317500" lvl="3" marL="1828800">
              <a:spcBef>
                <a:spcPts val="1600"/>
              </a:spcBef>
              <a:spcAft>
                <a:spcPts val="0"/>
              </a:spcAft>
              <a:buClr>
                <a:srgbClr val="666666"/>
              </a:buClr>
              <a:buSzPts val="1400"/>
              <a:buChar char="●"/>
              <a:defRPr>
                <a:solidFill>
                  <a:srgbClr val="666666"/>
                </a:solidFill>
              </a:defRPr>
            </a:lvl4pPr>
            <a:lvl5pPr indent="-317500" lvl="4" marL="2286000">
              <a:spcBef>
                <a:spcPts val="1600"/>
              </a:spcBef>
              <a:spcAft>
                <a:spcPts val="0"/>
              </a:spcAft>
              <a:buClr>
                <a:srgbClr val="666666"/>
              </a:buClr>
              <a:buSzPts val="1400"/>
              <a:buChar char="○"/>
              <a:defRPr>
                <a:solidFill>
                  <a:srgbClr val="666666"/>
                </a:solidFill>
              </a:defRPr>
            </a:lvl5pPr>
            <a:lvl6pPr indent="-317500" lvl="5" marL="2743200">
              <a:spcBef>
                <a:spcPts val="1600"/>
              </a:spcBef>
              <a:spcAft>
                <a:spcPts val="0"/>
              </a:spcAft>
              <a:buClr>
                <a:srgbClr val="666666"/>
              </a:buClr>
              <a:buSzPts val="1400"/>
              <a:buChar char="■"/>
              <a:defRPr>
                <a:solidFill>
                  <a:srgbClr val="666666"/>
                </a:solidFill>
              </a:defRPr>
            </a:lvl6pPr>
            <a:lvl7pPr indent="-317500" lvl="6" marL="3200400">
              <a:spcBef>
                <a:spcPts val="1600"/>
              </a:spcBef>
              <a:spcAft>
                <a:spcPts val="0"/>
              </a:spcAft>
              <a:buClr>
                <a:srgbClr val="666666"/>
              </a:buClr>
              <a:buSzPts val="1400"/>
              <a:buChar char="●"/>
              <a:defRPr>
                <a:solidFill>
                  <a:srgbClr val="666666"/>
                </a:solidFill>
              </a:defRPr>
            </a:lvl7pPr>
            <a:lvl8pPr indent="-317500" lvl="7" marL="3657600">
              <a:spcBef>
                <a:spcPts val="1600"/>
              </a:spcBef>
              <a:spcAft>
                <a:spcPts val="0"/>
              </a:spcAft>
              <a:buClr>
                <a:srgbClr val="666666"/>
              </a:buClr>
              <a:buSzPts val="1400"/>
              <a:buChar char="○"/>
              <a:defRPr>
                <a:solidFill>
                  <a:srgbClr val="666666"/>
                </a:solidFill>
              </a:defRPr>
            </a:lvl8pPr>
            <a:lvl9pPr indent="-317500" lvl="8" marL="4114800">
              <a:spcBef>
                <a:spcPts val="1600"/>
              </a:spcBef>
              <a:spcAft>
                <a:spcPts val="1600"/>
              </a:spcAft>
              <a:buClr>
                <a:srgbClr val="666666"/>
              </a:buClr>
              <a:buSzPts val="1400"/>
              <a:buChar char="■"/>
              <a:defRPr>
                <a:solidFill>
                  <a:srgbClr val="666666"/>
                </a:solidFill>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Clr>
                <a:srgbClr val="181818"/>
              </a:buClr>
              <a:buSzPts val="2800"/>
              <a:buNone/>
              <a:defRPr>
                <a:solidFill>
                  <a:srgbClr val="181818"/>
                </a:solidFill>
              </a:defRPr>
            </a:lvl2pPr>
            <a:lvl3pPr lvl="2">
              <a:spcBef>
                <a:spcPts val="0"/>
              </a:spcBef>
              <a:spcAft>
                <a:spcPts val="0"/>
              </a:spcAft>
              <a:buClr>
                <a:srgbClr val="181818"/>
              </a:buClr>
              <a:buSzPts val="2800"/>
              <a:buNone/>
              <a:defRPr>
                <a:solidFill>
                  <a:srgbClr val="181818"/>
                </a:solidFill>
              </a:defRPr>
            </a:lvl3pPr>
            <a:lvl4pPr lvl="3">
              <a:spcBef>
                <a:spcPts val="0"/>
              </a:spcBef>
              <a:spcAft>
                <a:spcPts val="0"/>
              </a:spcAft>
              <a:buClr>
                <a:srgbClr val="181818"/>
              </a:buClr>
              <a:buSzPts val="2800"/>
              <a:buNone/>
              <a:defRPr>
                <a:solidFill>
                  <a:srgbClr val="181818"/>
                </a:solidFill>
              </a:defRPr>
            </a:lvl4pPr>
            <a:lvl5pPr lvl="4">
              <a:spcBef>
                <a:spcPts val="0"/>
              </a:spcBef>
              <a:spcAft>
                <a:spcPts val="0"/>
              </a:spcAft>
              <a:buClr>
                <a:srgbClr val="181818"/>
              </a:buClr>
              <a:buSzPts val="2800"/>
              <a:buNone/>
              <a:defRPr>
                <a:solidFill>
                  <a:srgbClr val="181818"/>
                </a:solidFill>
              </a:defRPr>
            </a:lvl5pPr>
            <a:lvl6pPr lvl="5">
              <a:spcBef>
                <a:spcPts val="0"/>
              </a:spcBef>
              <a:spcAft>
                <a:spcPts val="0"/>
              </a:spcAft>
              <a:buClr>
                <a:srgbClr val="181818"/>
              </a:buClr>
              <a:buSzPts val="2800"/>
              <a:buNone/>
              <a:defRPr>
                <a:solidFill>
                  <a:srgbClr val="181818"/>
                </a:solidFill>
              </a:defRPr>
            </a:lvl6pPr>
            <a:lvl7pPr lvl="6">
              <a:spcBef>
                <a:spcPts val="0"/>
              </a:spcBef>
              <a:spcAft>
                <a:spcPts val="0"/>
              </a:spcAft>
              <a:buClr>
                <a:srgbClr val="181818"/>
              </a:buClr>
              <a:buSzPts val="2800"/>
              <a:buNone/>
              <a:defRPr>
                <a:solidFill>
                  <a:srgbClr val="181818"/>
                </a:solidFill>
              </a:defRPr>
            </a:lvl7pPr>
            <a:lvl8pPr lvl="7">
              <a:spcBef>
                <a:spcPts val="0"/>
              </a:spcBef>
              <a:spcAft>
                <a:spcPts val="0"/>
              </a:spcAft>
              <a:buClr>
                <a:srgbClr val="181818"/>
              </a:buClr>
              <a:buSzPts val="2800"/>
              <a:buNone/>
              <a:defRPr>
                <a:solidFill>
                  <a:srgbClr val="181818"/>
                </a:solidFill>
              </a:defRPr>
            </a:lvl8pPr>
            <a:lvl9pPr lvl="8">
              <a:spcBef>
                <a:spcPts val="0"/>
              </a:spcBef>
              <a:spcAft>
                <a:spcPts val="0"/>
              </a:spcAft>
              <a:buClr>
                <a:srgbClr val="181818"/>
              </a:buClr>
              <a:buSzPts val="2800"/>
              <a:buNone/>
              <a:defRPr>
                <a:solidFill>
                  <a:srgbClr val="181818"/>
                </a:solidFill>
              </a:defRPr>
            </a:lvl9pPr>
          </a:lstStyle>
          <a:p/>
        </p:txBody>
      </p:sp>
      <p:sp>
        <p:nvSpPr>
          <p:cNvPr id="23" name="Google Shape;23;p5"/>
          <p:cNvSpPr txBox="1"/>
          <p:nvPr>
            <p:ph idx="1" type="body"/>
          </p:nvPr>
        </p:nvSpPr>
        <p:spPr>
          <a:xfrm>
            <a:off x="311700" y="9238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9238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3270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16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07800"/>
            <a:ext cx="4572000" cy="5035500"/>
          </a:xfrm>
          <a:prstGeom prst="rect">
            <a:avLst/>
          </a:prstGeom>
          <a:solidFill>
            <a:srgbClr val="F9F9F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8.jp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3F3F3"/>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164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rgbClr val="2C4368"/>
              </a:buClr>
              <a:buSzPts val="2400"/>
              <a:buFont typeface="Lato"/>
              <a:buNone/>
              <a:defRPr sz="2400">
                <a:solidFill>
                  <a:srgbClr val="2C4368"/>
                </a:solidFill>
                <a:latin typeface="Lato"/>
                <a:ea typeface="Lato"/>
                <a:cs typeface="Lato"/>
                <a:sym typeface="Lato"/>
              </a:defRPr>
            </a:lvl1pPr>
            <a:lvl2pPr lvl="1">
              <a:spcBef>
                <a:spcPts val="0"/>
              </a:spcBef>
              <a:spcAft>
                <a:spcPts val="0"/>
              </a:spcAft>
              <a:buClr>
                <a:schemeClr val="dk1"/>
              </a:buClr>
              <a:buSzPts val="2800"/>
              <a:buFont typeface="Lato"/>
              <a:buNone/>
              <a:defRPr sz="2800">
                <a:solidFill>
                  <a:schemeClr val="dk1"/>
                </a:solidFill>
                <a:latin typeface="Lato"/>
                <a:ea typeface="Lato"/>
                <a:cs typeface="Lato"/>
                <a:sym typeface="Lato"/>
              </a:defRPr>
            </a:lvl2pPr>
            <a:lvl3pPr lvl="2">
              <a:spcBef>
                <a:spcPts val="0"/>
              </a:spcBef>
              <a:spcAft>
                <a:spcPts val="0"/>
              </a:spcAft>
              <a:buClr>
                <a:schemeClr val="dk1"/>
              </a:buClr>
              <a:buSzPts val="2800"/>
              <a:buFont typeface="Lato"/>
              <a:buNone/>
              <a:defRPr sz="2800">
                <a:solidFill>
                  <a:schemeClr val="dk1"/>
                </a:solidFill>
                <a:latin typeface="Lato"/>
                <a:ea typeface="Lato"/>
                <a:cs typeface="Lato"/>
                <a:sym typeface="Lato"/>
              </a:defRPr>
            </a:lvl3pPr>
            <a:lvl4pPr lvl="3">
              <a:spcBef>
                <a:spcPts val="0"/>
              </a:spcBef>
              <a:spcAft>
                <a:spcPts val="0"/>
              </a:spcAft>
              <a:buClr>
                <a:schemeClr val="dk1"/>
              </a:buClr>
              <a:buSzPts val="2800"/>
              <a:buFont typeface="Lato"/>
              <a:buNone/>
              <a:defRPr sz="2800">
                <a:solidFill>
                  <a:schemeClr val="dk1"/>
                </a:solidFill>
                <a:latin typeface="Lato"/>
                <a:ea typeface="Lato"/>
                <a:cs typeface="Lato"/>
                <a:sym typeface="Lato"/>
              </a:defRPr>
            </a:lvl4pPr>
            <a:lvl5pPr lvl="4">
              <a:spcBef>
                <a:spcPts val="0"/>
              </a:spcBef>
              <a:spcAft>
                <a:spcPts val="0"/>
              </a:spcAft>
              <a:buClr>
                <a:schemeClr val="dk1"/>
              </a:buClr>
              <a:buSzPts val="2800"/>
              <a:buFont typeface="Lato"/>
              <a:buNone/>
              <a:defRPr sz="2800">
                <a:solidFill>
                  <a:schemeClr val="dk1"/>
                </a:solidFill>
                <a:latin typeface="Lato"/>
                <a:ea typeface="Lato"/>
                <a:cs typeface="Lato"/>
                <a:sym typeface="Lato"/>
              </a:defRPr>
            </a:lvl5pPr>
            <a:lvl6pPr lvl="5">
              <a:spcBef>
                <a:spcPts val="0"/>
              </a:spcBef>
              <a:spcAft>
                <a:spcPts val="0"/>
              </a:spcAft>
              <a:buClr>
                <a:schemeClr val="dk1"/>
              </a:buClr>
              <a:buSzPts val="2800"/>
              <a:buFont typeface="Lato"/>
              <a:buNone/>
              <a:defRPr sz="2800">
                <a:solidFill>
                  <a:schemeClr val="dk1"/>
                </a:solidFill>
                <a:latin typeface="Lato"/>
                <a:ea typeface="Lato"/>
                <a:cs typeface="Lato"/>
                <a:sym typeface="Lato"/>
              </a:defRPr>
            </a:lvl6pPr>
            <a:lvl7pPr lvl="6">
              <a:spcBef>
                <a:spcPts val="0"/>
              </a:spcBef>
              <a:spcAft>
                <a:spcPts val="0"/>
              </a:spcAft>
              <a:buClr>
                <a:schemeClr val="dk1"/>
              </a:buClr>
              <a:buSzPts val="2800"/>
              <a:buFont typeface="Lato"/>
              <a:buNone/>
              <a:defRPr sz="2800">
                <a:solidFill>
                  <a:schemeClr val="dk1"/>
                </a:solidFill>
                <a:latin typeface="Lato"/>
                <a:ea typeface="Lato"/>
                <a:cs typeface="Lato"/>
                <a:sym typeface="Lato"/>
              </a:defRPr>
            </a:lvl7pPr>
            <a:lvl8pPr lvl="7">
              <a:spcBef>
                <a:spcPts val="0"/>
              </a:spcBef>
              <a:spcAft>
                <a:spcPts val="0"/>
              </a:spcAft>
              <a:buClr>
                <a:schemeClr val="dk1"/>
              </a:buClr>
              <a:buSzPts val="2800"/>
              <a:buFont typeface="Lato"/>
              <a:buNone/>
              <a:defRPr sz="2800">
                <a:solidFill>
                  <a:schemeClr val="dk1"/>
                </a:solidFill>
                <a:latin typeface="Lato"/>
                <a:ea typeface="Lato"/>
                <a:cs typeface="Lato"/>
                <a:sym typeface="Lato"/>
              </a:defRPr>
            </a:lvl8pPr>
            <a:lvl9pPr lvl="8">
              <a:spcBef>
                <a:spcPts val="0"/>
              </a:spcBef>
              <a:spcAft>
                <a:spcPts val="0"/>
              </a:spcAft>
              <a:buClr>
                <a:schemeClr val="dk1"/>
              </a:buClr>
              <a:buSzPts val="2800"/>
              <a:buFont typeface="Lato"/>
              <a:buNone/>
              <a:defRPr sz="2800">
                <a:solidFill>
                  <a:schemeClr val="dk1"/>
                </a:solidFill>
                <a:latin typeface="Lato"/>
                <a:ea typeface="Lato"/>
                <a:cs typeface="Lato"/>
                <a:sym typeface="Lato"/>
              </a:defRPr>
            </a:lvl9pPr>
          </a:lstStyle>
          <a:p/>
        </p:txBody>
      </p:sp>
      <p:sp>
        <p:nvSpPr>
          <p:cNvPr id="7" name="Google Shape;7;p1"/>
          <p:cNvSpPr txBox="1"/>
          <p:nvPr>
            <p:ph idx="1" type="body"/>
          </p:nvPr>
        </p:nvSpPr>
        <p:spPr>
          <a:xfrm>
            <a:off x="311700" y="9238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rgbClr val="666666"/>
              </a:buClr>
              <a:buSzPts val="1800"/>
              <a:buFont typeface="Lato"/>
              <a:buChar char="●"/>
              <a:defRPr sz="1800">
                <a:solidFill>
                  <a:srgbClr val="666666"/>
                </a:solidFill>
                <a:latin typeface="Lato"/>
                <a:ea typeface="Lato"/>
                <a:cs typeface="Lato"/>
                <a:sym typeface="Lato"/>
              </a:defRPr>
            </a:lvl1pPr>
            <a:lvl2pPr indent="-317500" lvl="1" marL="914400">
              <a:lnSpc>
                <a:spcPct val="115000"/>
              </a:lnSpc>
              <a:spcBef>
                <a:spcPts val="1600"/>
              </a:spcBef>
              <a:spcAft>
                <a:spcPts val="0"/>
              </a:spcAft>
              <a:buClr>
                <a:srgbClr val="666666"/>
              </a:buClr>
              <a:buSzPts val="1400"/>
              <a:buFont typeface="Lato"/>
              <a:buChar char="○"/>
              <a:defRPr>
                <a:solidFill>
                  <a:srgbClr val="666666"/>
                </a:solidFill>
                <a:latin typeface="Lato"/>
                <a:ea typeface="Lato"/>
                <a:cs typeface="Lato"/>
                <a:sym typeface="Lato"/>
              </a:defRPr>
            </a:lvl2pPr>
            <a:lvl3pPr indent="-317500" lvl="2" marL="1371600">
              <a:lnSpc>
                <a:spcPct val="115000"/>
              </a:lnSpc>
              <a:spcBef>
                <a:spcPts val="1600"/>
              </a:spcBef>
              <a:spcAft>
                <a:spcPts val="0"/>
              </a:spcAft>
              <a:buClr>
                <a:srgbClr val="666666"/>
              </a:buClr>
              <a:buSzPts val="1400"/>
              <a:buFont typeface="Lato"/>
              <a:buChar char="■"/>
              <a:defRPr>
                <a:solidFill>
                  <a:srgbClr val="666666"/>
                </a:solidFill>
                <a:latin typeface="Lato"/>
                <a:ea typeface="Lato"/>
                <a:cs typeface="Lato"/>
                <a:sym typeface="Lato"/>
              </a:defRPr>
            </a:lvl3pPr>
            <a:lvl4pPr indent="-317500" lvl="3" marL="1828800">
              <a:lnSpc>
                <a:spcPct val="115000"/>
              </a:lnSpc>
              <a:spcBef>
                <a:spcPts val="1600"/>
              </a:spcBef>
              <a:spcAft>
                <a:spcPts val="0"/>
              </a:spcAft>
              <a:buClr>
                <a:srgbClr val="666666"/>
              </a:buClr>
              <a:buSzPts val="1400"/>
              <a:buFont typeface="Lato"/>
              <a:buChar char="●"/>
              <a:defRPr>
                <a:solidFill>
                  <a:srgbClr val="666666"/>
                </a:solidFill>
                <a:latin typeface="Lato"/>
                <a:ea typeface="Lato"/>
                <a:cs typeface="Lato"/>
                <a:sym typeface="Lato"/>
              </a:defRPr>
            </a:lvl4pPr>
            <a:lvl5pPr indent="-317500" lvl="4" marL="2286000">
              <a:lnSpc>
                <a:spcPct val="115000"/>
              </a:lnSpc>
              <a:spcBef>
                <a:spcPts val="1600"/>
              </a:spcBef>
              <a:spcAft>
                <a:spcPts val="0"/>
              </a:spcAft>
              <a:buClr>
                <a:srgbClr val="666666"/>
              </a:buClr>
              <a:buSzPts val="1400"/>
              <a:buFont typeface="Lato"/>
              <a:buChar char="○"/>
              <a:defRPr>
                <a:solidFill>
                  <a:srgbClr val="666666"/>
                </a:solidFill>
                <a:latin typeface="Lato"/>
                <a:ea typeface="Lato"/>
                <a:cs typeface="Lato"/>
                <a:sym typeface="Lato"/>
              </a:defRPr>
            </a:lvl5pPr>
            <a:lvl6pPr indent="-317500" lvl="5" marL="2743200">
              <a:lnSpc>
                <a:spcPct val="115000"/>
              </a:lnSpc>
              <a:spcBef>
                <a:spcPts val="1600"/>
              </a:spcBef>
              <a:spcAft>
                <a:spcPts val="0"/>
              </a:spcAft>
              <a:buClr>
                <a:srgbClr val="666666"/>
              </a:buClr>
              <a:buSzPts val="1400"/>
              <a:buFont typeface="Lato"/>
              <a:buChar char="■"/>
              <a:defRPr>
                <a:solidFill>
                  <a:srgbClr val="666666"/>
                </a:solidFill>
                <a:latin typeface="Lato"/>
                <a:ea typeface="Lato"/>
                <a:cs typeface="Lato"/>
                <a:sym typeface="Lato"/>
              </a:defRPr>
            </a:lvl6pPr>
            <a:lvl7pPr indent="-317500" lvl="6" marL="3200400">
              <a:lnSpc>
                <a:spcPct val="115000"/>
              </a:lnSpc>
              <a:spcBef>
                <a:spcPts val="1600"/>
              </a:spcBef>
              <a:spcAft>
                <a:spcPts val="0"/>
              </a:spcAft>
              <a:buClr>
                <a:srgbClr val="666666"/>
              </a:buClr>
              <a:buSzPts val="1400"/>
              <a:buFont typeface="Lato"/>
              <a:buChar char="●"/>
              <a:defRPr>
                <a:solidFill>
                  <a:srgbClr val="666666"/>
                </a:solidFill>
                <a:latin typeface="Lato"/>
                <a:ea typeface="Lato"/>
                <a:cs typeface="Lato"/>
                <a:sym typeface="Lato"/>
              </a:defRPr>
            </a:lvl7pPr>
            <a:lvl8pPr indent="-317500" lvl="7" marL="3657600">
              <a:lnSpc>
                <a:spcPct val="115000"/>
              </a:lnSpc>
              <a:spcBef>
                <a:spcPts val="1600"/>
              </a:spcBef>
              <a:spcAft>
                <a:spcPts val="0"/>
              </a:spcAft>
              <a:buClr>
                <a:srgbClr val="666666"/>
              </a:buClr>
              <a:buSzPts val="1400"/>
              <a:buFont typeface="Lato"/>
              <a:buChar char="○"/>
              <a:defRPr>
                <a:solidFill>
                  <a:srgbClr val="666666"/>
                </a:solidFill>
                <a:latin typeface="Lato"/>
                <a:ea typeface="Lato"/>
                <a:cs typeface="Lato"/>
                <a:sym typeface="Lato"/>
              </a:defRPr>
            </a:lvl8pPr>
            <a:lvl9pPr indent="-317500" lvl="8" marL="4114800">
              <a:lnSpc>
                <a:spcPct val="115000"/>
              </a:lnSpc>
              <a:spcBef>
                <a:spcPts val="1600"/>
              </a:spcBef>
              <a:spcAft>
                <a:spcPts val="1600"/>
              </a:spcAft>
              <a:buClr>
                <a:srgbClr val="666666"/>
              </a:buClr>
              <a:buSzPts val="1400"/>
              <a:buFont typeface="Lato"/>
              <a:buChar char="■"/>
              <a:defRPr>
                <a:solidFill>
                  <a:srgbClr val="666666"/>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9" name="Google Shape;9;p1"/>
          <p:cNvSpPr/>
          <p:nvPr/>
        </p:nvSpPr>
        <p:spPr>
          <a:xfrm>
            <a:off x="0" y="0"/>
            <a:ext cx="9144000" cy="81600"/>
          </a:xfrm>
          <a:prstGeom prst="rect">
            <a:avLst/>
          </a:prstGeom>
          <a:solidFill>
            <a:srgbClr val="262E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2C4368"/>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1" name="Shape 51"/>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0.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9.png"/><Relationship Id="rId4" Type="http://schemas.openxmlformats.org/officeDocument/2006/relationships/image" Target="../media/image1.png"/><Relationship Id="rId5"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9.png"/><Relationship Id="rId4" Type="http://schemas.openxmlformats.org/officeDocument/2006/relationships/image" Target="../media/image5.png"/><Relationship Id="rId5"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6.png"/><Relationship Id="rId6"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7.png"/><Relationship Id="rId6"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7"/>
          <p:cNvSpPr txBox="1"/>
          <p:nvPr>
            <p:ph type="title"/>
          </p:nvPr>
        </p:nvSpPr>
        <p:spPr>
          <a:xfrm>
            <a:off x="556306" y="1446800"/>
            <a:ext cx="5496600" cy="1318800"/>
          </a:xfrm>
          <a:prstGeom prst="rect">
            <a:avLst/>
          </a:prstGeom>
          <a:noFill/>
          <a:ln>
            <a:noFill/>
          </a:ln>
        </p:spPr>
        <p:txBody>
          <a:bodyPr anchorCtr="0" anchor="b" bIns="34275" lIns="68575" spcFirstLastPara="1" rIns="68575" wrap="square" tIns="34275">
            <a:noAutofit/>
          </a:bodyPr>
          <a:lstStyle/>
          <a:p>
            <a:pPr indent="0" lvl="0" marL="0" rtl="0" algn="l">
              <a:lnSpc>
                <a:spcPct val="120000"/>
              </a:lnSpc>
              <a:spcBef>
                <a:spcPts val="0"/>
              </a:spcBef>
              <a:spcAft>
                <a:spcPts val="0"/>
              </a:spcAft>
              <a:buClr>
                <a:schemeClr val="dk1"/>
              </a:buClr>
              <a:buSzPts val="1100"/>
              <a:buFont typeface="Arial"/>
              <a:buNone/>
            </a:pPr>
            <a:r>
              <a:rPr lang="en" sz="3200"/>
              <a:t>Board Meeting</a:t>
            </a:r>
            <a:endParaRPr sz="3200"/>
          </a:p>
          <a:p>
            <a:pPr indent="0" lvl="0" marL="0" rtl="0" algn="l">
              <a:lnSpc>
                <a:spcPct val="120000"/>
              </a:lnSpc>
              <a:spcBef>
                <a:spcPts val="0"/>
              </a:spcBef>
              <a:spcAft>
                <a:spcPts val="0"/>
              </a:spcAft>
              <a:buClr>
                <a:schemeClr val="dk1"/>
              </a:buClr>
              <a:buSzPts val="1100"/>
              <a:buFont typeface="Arial"/>
              <a:buNone/>
            </a:pPr>
            <a:r>
              <a:rPr lang="en" sz="3200"/>
              <a:t>Q1 </a:t>
            </a:r>
            <a:r>
              <a:rPr lang="en" sz="3200"/>
              <a:t>202</a:t>
            </a:r>
            <a:r>
              <a:rPr lang="en" sz="3200"/>
              <a:t>5</a:t>
            </a:r>
            <a:endParaRPr sz="3200"/>
          </a:p>
        </p:txBody>
      </p:sp>
      <p:sp>
        <p:nvSpPr>
          <p:cNvPr id="64" name="Google Shape;64;p17"/>
          <p:cNvSpPr txBox="1"/>
          <p:nvPr/>
        </p:nvSpPr>
        <p:spPr>
          <a:xfrm>
            <a:off x="556306" y="3153106"/>
            <a:ext cx="1680900" cy="49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FFFF"/>
                </a:solidFill>
                <a:latin typeface="Lato"/>
                <a:ea typeface="Lato"/>
                <a:cs typeface="Lato"/>
                <a:sym typeface="Lato"/>
              </a:rPr>
              <a:t>April</a:t>
            </a:r>
            <a:r>
              <a:rPr lang="en" sz="1800">
                <a:solidFill>
                  <a:srgbClr val="FFFFFF"/>
                </a:solidFill>
                <a:latin typeface="Lato"/>
                <a:ea typeface="Lato"/>
                <a:cs typeface="Lato"/>
                <a:sym typeface="Lato"/>
              </a:rPr>
              <a:t> 27, </a:t>
            </a:r>
            <a:r>
              <a:rPr lang="en" sz="1800">
                <a:solidFill>
                  <a:srgbClr val="FFFFFF"/>
                </a:solidFill>
                <a:latin typeface="Lato"/>
                <a:ea typeface="Lato"/>
                <a:cs typeface="Lato"/>
                <a:sym typeface="Lato"/>
              </a:rPr>
              <a:t>202</a:t>
            </a:r>
            <a:r>
              <a:rPr lang="en" sz="1800">
                <a:solidFill>
                  <a:srgbClr val="FFFFFF"/>
                </a:solidFill>
                <a:latin typeface="Lato"/>
                <a:ea typeface="Lato"/>
                <a:cs typeface="Lato"/>
                <a:sym typeface="Lato"/>
              </a:rPr>
              <a:t>5</a:t>
            </a:r>
            <a:endParaRPr sz="1800">
              <a:solidFill>
                <a:srgbClr val="FFFFFF"/>
              </a:solidFill>
              <a:latin typeface="Lato"/>
              <a:ea typeface="Lato"/>
              <a:cs typeface="Lato"/>
              <a:sym typeface="Lato"/>
            </a:endParaRPr>
          </a:p>
        </p:txBody>
      </p:sp>
      <p:grpSp>
        <p:nvGrpSpPr>
          <p:cNvPr id="65" name="Google Shape;65;p17"/>
          <p:cNvGrpSpPr/>
          <p:nvPr/>
        </p:nvGrpSpPr>
        <p:grpSpPr>
          <a:xfrm>
            <a:off x="3439465" y="459575"/>
            <a:ext cx="2265071" cy="374100"/>
            <a:chOff x="3658704" y="459575"/>
            <a:chExt cx="2265071" cy="374100"/>
          </a:xfrm>
        </p:grpSpPr>
        <p:sp>
          <p:nvSpPr>
            <p:cNvPr id="66" name="Google Shape;66;p17"/>
            <p:cNvSpPr txBox="1"/>
            <p:nvPr/>
          </p:nvSpPr>
          <p:spPr>
            <a:xfrm>
              <a:off x="4024475" y="459575"/>
              <a:ext cx="18993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Lato"/>
                  <a:ea typeface="Lato"/>
                  <a:cs typeface="Lato"/>
                  <a:sym typeface="Lato"/>
                </a:rPr>
                <a:t>Your company name</a:t>
              </a:r>
              <a:endParaRPr>
                <a:solidFill>
                  <a:srgbClr val="FFFFFF"/>
                </a:solidFill>
                <a:latin typeface="Lato"/>
                <a:ea typeface="Lato"/>
                <a:cs typeface="Lato"/>
                <a:sym typeface="Lato"/>
              </a:endParaRPr>
            </a:p>
          </p:txBody>
        </p:sp>
        <p:pic>
          <p:nvPicPr>
            <p:cNvPr id="67" name="Google Shape;67;p17"/>
            <p:cNvPicPr preferRelativeResize="0"/>
            <p:nvPr/>
          </p:nvPicPr>
          <p:blipFill>
            <a:blip r:embed="rId3">
              <a:alphaModFix/>
            </a:blip>
            <a:stretch>
              <a:fillRect/>
            </a:stretch>
          </p:blipFill>
          <p:spPr>
            <a:xfrm>
              <a:off x="3658704" y="463738"/>
              <a:ext cx="365775" cy="365775"/>
            </a:xfrm>
            <a:prstGeom prst="rect">
              <a:avLst/>
            </a:prstGeom>
            <a:noFill/>
            <a:ln>
              <a:noFill/>
            </a:ln>
          </p:spPr>
        </p:pic>
      </p:grpSp>
      <p:sp>
        <p:nvSpPr>
          <p:cNvPr id="68" name="Google Shape;68;p17"/>
          <p:cNvSpPr txBox="1"/>
          <p:nvPr>
            <p:ph type="title"/>
          </p:nvPr>
        </p:nvSpPr>
        <p:spPr>
          <a:xfrm>
            <a:off x="5731825" y="3524775"/>
            <a:ext cx="1429500" cy="322500"/>
          </a:xfrm>
          <a:prstGeom prst="rect">
            <a:avLst/>
          </a:prstGeom>
        </p:spPr>
        <p:txBody>
          <a:bodyPr anchorCtr="0" anchor="b" bIns="34275" lIns="68575" spcFirstLastPara="1" rIns="68575" wrap="square" tIns="34275">
            <a:noAutofit/>
          </a:bodyPr>
          <a:lstStyle/>
          <a:p>
            <a:pPr indent="0" lvl="0" marL="0" rtl="0" algn="l">
              <a:spcBef>
                <a:spcPts val="0"/>
              </a:spcBef>
              <a:spcAft>
                <a:spcPts val="0"/>
              </a:spcAft>
              <a:buNone/>
            </a:pPr>
            <a:r>
              <a:rPr b="1" lang="en" sz="1000">
                <a:solidFill>
                  <a:srgbClr val="FFFFFF"/>
                </a:solidFill>
              </a:rPr>
              <a:t>Joe Lonsdale</a:t>
            </a:r>
            <a:endParaRPr b="1" sz="1000">
              <a:solidFill>
                <a:srgbClr val="FFFFFF"/>
              </a:solidFill>
            </a:endParaRPr>
          </a:p>
        </p:txBody>
      </p:sp>
      <p:pic>
        <p:nvPicPr>
          <p:cNvPr id="69" name="Google Shape;69;p17"/>
          <p:cNvPicPr preferRelativeResize="0"/>
          <p:nvPr/>
        </p:nvPicPr>
        <p:blipFill>
          <a:blip r:embed="rId4">
            <a:alphaModFix/>
          </a:blip>
          <a:stretch>
            <a:fillRect/>
          </a:stretch>
        </p:blipFill>
        <p:spPr>
          <a:xfrm>
            <a:off x="5199675" y="3502400"/>
            <a:ext cx="457200" cy="457200"/>
          </a:xfrm>
          <a:prstGeom prst="rect">
            <a:avLst/>
          </a:prstGeom>
          <a:noFill/>
          <a:ln>
            <a:noFill/>
          </a:ln>
        </p:spPr>
      </p:pic>
      <p:sp>
        <p:nvSpPr>
          <p:cNvPr id="70" name="Google Shape;70;p17"/>
          <p:cNvSpPr txBox="1"/>
          <p:nvPr>
            <p:ph type="title"/>
          </p:nvPr>
        </p:nvSpPr>
        <p:spPr>
          <a:xfrm>
            <a:off x="5683350" y="3928550"/>
            <a:ext cx="3460500" cy="1074900"/>
          </a:xfrm>
          <a:prstGeom prst="rect">
            <a:avLst/>
          </a:prstGeom>
        </p:spPr>
        <p:txBody>
          <a:bodyPr anchorCtr="0" anchor="t" bIns="34275" lIns="68575" spcFirstLastPara="1" rIns="68575" wrap="square" tIns="34275">
            <a:noAutofit/>
          </a:bodyPr>
          <a:lstStyle/>
          <a:p>
            <a:pPr indent="0" lvl="0" marL="0" rtl="0" algn="l">
              <a:lnSpc>
                <a:spcPct val="115000"/>
              </a:lnSpc>
              <a:spcBef>
                <a:spcPts val="0"/>
              </a:spcBef>
              <a:spcAft>
                <a:spcPts val="0"/>
              </a:spcAft>
              <a:buNone/>
            </a:pPr>
            <a:r>
              <a:rPr lang="en" sz="1000">
                <a:solidFill>
                  <a:srgbClr val="FFFFFF"/>
                </a:solidFill>
                <a:latin typeface="Lato Light"/>
                <a:ea typeface="Lato Light"/>
                <a:cs typeface="Lato Light"/>
                <a:sym typeface="Lato Light"/>
              </a:rPr>
              <a:t>“</a:t>
            </a:r>
            <a:r>
              <a:rPr lang="en" sz="900">
                <a:solidFill>
                  <a:srgbClr val="FFFFFF"/>
                </a:solidFill>
                <a:latin typeface="Lato Light"/>
                <a:ea typeface="Lato Light"/>
                <a:cs typeface="Lato Light"/>
                <a:sym typeface="Lato Light"/>
              </a:rPr>
              <a:t>Founders who keep their investors informed and run disciplined meetings are those who get the most out of their board members.</a:t>
            </a:r>
            <a:endParaRPr sz="900">
              <a:solidFill>
                <a:srgbClr val="FFFFFF"/>
              </a:solidFill>
              <a:latin typeface="Lato Light"/>
              <a:ea typeface="Lato Light"/>
              <a:cs typeface="Lato Light"/>
              <a:sym typeface="Lato Light"/>
            </a:endParaRPr>
          </a:p>
          <a:p>
            <a:pPr indent="0" lvl="0" marL="0" marR="76200" rtl="0" algn="l">
              <a:lnSpc>
                <a:spcPct val="150001"/>
              </a:lnSpc>
              <a:spcBef>
                <a:spcPts val="300"/>
              </a:spcBef>
              <a:spcAft>
                <a:spcPts val="300"/>
              </a:spcAft>
              <a:buNone/>
            </a:pPr>
            <a:r>
              <a:rPr lang="en" sz="900">
                <a:solidFill>
                  <a:srgbClr val="FFFFFF"/>
                </a:solidFill>
                <a:latin typeface="Lato Light"/>
                <a:ea typeface="Lato Light"/>
                <a:cs typeface="Lato Light"/>
                <a:sym typeface="Lato Light"/>
              </a:rPr>
              <a:t>Too many board meetings waste time getting investors up to speed on the metrics, rather than strategic conversations getting their input and advice.”</a:t>
            </a:r>
            <a:endParaRPr sz="1000">
              <a:solidFill>
                <a:srgbClr val="FFFFFF"/>
              </a:solidFill>
              <a:latin typeface="Lato Light"/>
              <a:ea typeface="Lato Light"/>
              <a:cs typeface="Lato Light"/>
              <a:sym typeface="Lato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6"/>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Sales</a:t>
            </a:r>
            <a:r>
              <a:rPr lang="en"/>
              <a:t> Metrics </a:t>
            </a:r>
            <a:endParaRPr/>
          </a:p>
        </p:txBody>
      </p:sp>
      <p:pic>
        <p:nvPicPr>
          <p:cNvPr id="215" name="Google Shape;215;p26"/>
          <p:cNvPicPr preferRelativeResize="0"/>
          <p:nvPr/>
        </p:nvPicPr>
        <p:blipFill>
          <a:blip r:embed="rId3">
            <a:alphaModFix/>
          </a:blip>
          <a:stretch>
            <a:fillRect/>
          </a:stretch>
        </p:blipFill>
        <p:spPr>
          <a:xfrm>
            <a:off x="311700" y="5799147"/>
            <a:ext cx="9144000" cy="4259105"/>
          </a:xfrm>
          <a:prstGeom prst="rect">
            <a:avLst/>
          </a:prstGeom>
          <a:noFill/>
          <a:ln>
            <a:noFill/>
          </a:ln>
        </p:spPr>
      </p:pic>
      <p:graphicFrame>
        <p:nvGraphicFramePr>
          <p:cNvPr id="216" name="Google Shape;216;p26"/>
          <p:cNvGraphicFramePr/>
          <p:nvPr/>
        </p:nvGraphicFramePr>
        <p:xfrm>
          <a:off x="435925" y="2085850"/>
          <a:ext cx="3000000" cy="3000000"/>
        </p:xfrm>
        <a:graphic>
          <a:graphicData uri="http://schemas.openxmlformats.org/drawingml/2006/table">
            <a:tbl>
              <a:tblPr>
                <a:noFill/>
                <a:tableStyleId>{1109C4A7-A0F8-49F9-BFD5-7ACF34E30158}</a:tableStyleId>
              </a:tblPr>
              <a:tblGrid>
                <a:gridCol w="2058525"/>
                <a:gridCol w="1247575"/>
                <a:gridCol w="1247575"/>
                <a:gridCol w="1247575"/>
                <a:gridCol w="1247575"/>
                <a:gridCol w="1247575"/>
              </a:tblGrid>
              <a:tr h="272900">
                <a:tc>
                  <a:txBody>
                    <a:bodyPr/>
                    <a:lstStyle/>
                    <a:p>
                      <a:pPr indent="0" lvl="0" marL="0" rtl="0" algn="l">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Q1 20</a:t>
                      </a:r>
                      <a:r>
                        <a:rPr b="1" lang="en" sz="1000">
                          <a:solidFill>
                            <a:srgbClr val="666666"/>
                          </a:solidFill>
                          <a:latin typeface="Lato"/>
                          <a:ea typeface="Lato"/>
                          <a:cs typeface="Lato"/>
                          <a:sym typeface="Lato"/>
                        </a:rPr>
                        <a:t>24</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Q4 2024</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Q1 2025A</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Q1 2025E</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ctr">
                        <a:lnSpc>
                          <a:spcPct val="115000"/>
                        </a:lnSpc>
                        <a:spcBef>
                          <a:spcPts val="0"/>
                        </a:spcBef>
                        <a:spcAft>
                          <a:spcPts val="0"/>
                        </a:spcAft>
                        <a:buNone/>
                      </a:pPr>
                      <a:r>
                        <a:rPr b="1" lang="en" sz="1000">
                          <a:solidFill>
                            <a:srgbClr val="666666"/>
                          </a:solidFill>
                          <a:latin typeface="Lato"/>
                          <a:ea typeface="Lato"/>
                          <a:cs typeface="Lato"/>
                          <a:sym typeface="Lato"/>
                        </a:rPr>
                        <a:t>% Var</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GTV</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$10,000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$800,000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$1,750,000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$1,500,000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17%</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Average GTV/MAU</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$400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$350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$400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E53E3E"/>
                          </a:solidFill>
                          <a:latin typeface="Lato"/>
                          <a:ea typeface="Lato"/>
                          <a:cs typeface="Lato"/>
                          <a:sym typeface="Lato"/>
                        </a:rPr>
                        <a:t>-13%</a:t>
                      </a:r>
                      <a:endParaRPr sz="1000">
                        <a:solidFill>
                          <a:srgbClr val="E53E3E"/>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Take Rate</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0.30%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0.50%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0.70%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0.50%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0.20%</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Transaction Revenue</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$4,000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$12,250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$7,500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63%</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72900">
                <a:tc>
                  <a:txBody>
                    <a:bodyPr/>
                    <a:lstStyle/>
                    <a:p>
                      <a:pPr indent="0" lvl="0" marL="0" rtl="0" algn="l">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l">
                        <a:spcBef>
                          <a:spcPts val="0"/>
                        </a:spcBef>
                        <a:spcAft>
                          <a:spcPts val="0"/>
                        </a:spcAft>
                        <a:buNone/>
                      </a:pPr>
                      <a:r>
                        <a:t/>
                      </a:r>
                      <a:endParaRPr>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SQLs</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1,100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3,150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5%</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 Paid MAUs</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660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2,205</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2,100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5%</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 Paid MAUs</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33%</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44%</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42%</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2%</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627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Avg. Sub Per Paid MAU</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$8</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$8</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$8</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666666"/>
                          </a:solidFill>
                          <a:latin typeface="Lato"/>
                          <a:ea typeface="Lato"/>
                          <a:cs typeface="Lato"/>
                          <a:sym typeface="Lato"/>
                        </a:rPr>
                        <a:t>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Subscription Revenue</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$15,840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$52,920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$50,400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5%</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27425">
                <a:tc>
                  <a:txBody>
                    <a:bodyPr/>
                    <a:lstStyle/>
                    <a:p>
                      <a:pPr indent="0" lvl="0" marL="0" rtl="0" algn="l">
                        <a:lnSpc>
                          <a:spcPct val="115000"/>
                        </a:lnSpc>
                        <a:spcBef>
                          <a:spcPts val="0"/>
                        </a:spcBef>
                        <a:spcAft>
                          <a:spcPts val="0"/>
                        </a:spcAft>
                        <a:buNone/>
                      </a:pPr>
                      <a:r>
                        <a:rPr b="1" lang="en" sz="1000">
                          <a:solidFill>
                            <a:srgbClr val="666666"/>
                          </a:solidFill>
                          <a:latin typeface="Lato"/>
                          <a:ea typeface="Lato"/>
                          <a:cs typeface="Lato"/>
                          <a:sym typeface="Lato"/>
                        </a:rPr>
                        <a:t>Total Revenue</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$330</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$19,840</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$65,170</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$57,900</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solidFill>
                            <a:srgbClr val="48BB78"/>
                          </a:solidFill>
                          <a:latin typeface="Lato"/>
                          <a:ea typeface="Lato"/>
                          <a:cs typeface="Lato"/>
                          <a:sym typeface="Lato"/>
                        </a:rPr>
                        <a:t>13%</a:t>
                      </a:r>
                      <a:endParaRPr sz="1000">
                        <a:solidFill>
                          <a:srgbClr val="48BB78"/>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bl>
          </a:graphicData>
        </a:graphic>
      </p:graphicFrame>
      <p:sp>
        <p:nvSpPr>
          <p:cNvPr id="217" name="Google Shape;217;p26"/>
          <p:cNvSpPr txBox="1"/>
          <p:nvPr/>
        </p:nvSpPr>
        <p:spPr>
          <a:xfrm>
            <a:off x="377575" y="789125"/>
            <a:ext cx="4611900" cy="1033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Commentary on sales metrics</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Comment 1</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Comment 2</a:t>
            </a:r>
            <a:endParaRPr>
              <a:solidFill>
                <a:srgbClr val="666666"/>
              </a:solidFill>
              <a:latin typeface="Lato"/>
              <a:ea typeface="Lato"/>
              <a:cs typeface="Lato"/>
              <a:sym typeface="Lato"/>
            </a:endParaRPr>
          </a:p>
        </p:txBody>
      </p:sp>
      <p:sp>
        <p:nvSpPr>
          <p:cNvPr id="218" name="Google Shape;218;p26"/>
          <p:cNvSpPr txBox="1"/>
          <p:nvPr>
            <p:ph type="title"/>
          </p:nvPr>
        </p:nvSpPr>
        <p:spPr>
          <a:xfrm>
            <a:off x="5844400" y="787673"/>
            <a:ext cx="14547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219" name="Google Shape;219;p26"/>
          <p:cNvSpPr txBox="1"/>
          <p:nvPr>
            <p:ph type="title"/>
          </p:nvPr>
        </p:nvSpPr>
        <p:spPr>
          <a:xfrm>
            <a:off x="5844400" y="1026948"/>
            <a:ext cx="3160500" cy="844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“Detailed sales metrics are my preference. Regularly review the marketing funnel, pipeline generation, conversion rates, and weighted pipeline. Call out surprising variances (both good and bad) and discuss what's driving these swings.”</a:t>
            </a:r>
            <a:endParaRPr sz="1000">
              <a:solidFill>
                <a:srgbClr val="666666"/>
              </a:solidFill>
              <a:latin typeface="Lato Light"/>
              <a:ea typeface="Lato Light"/>
              <a:cs typeface="Lato Light"/>
              <a:sym typeface="Lato Light"/>
            </a:endParaRPr>
          </a:p>
        </p:txBody>
      </p:sp>
      <p:cxnSp>
        <p:nvCxnSpPr>
          <p:cNvPr id="220" name="Google Shape;220;p26"/>
          <p:cNvCxnSpPr/>
          <p:nvPr/>
        </p:nvCxnSpPr>
        <p:spPr>
          <a:xfrm>
            <a:off x="5320900" y="701552"/>
            <a:ext cx="3826500" cy="0"/>
          </a:xfrm>
          <a:prstGeom prst="straightConnector1">
            <a:avLst/>
          </a:prstGeom>
          <a:noFill/>
          <a:ln cap="flat" cmpd="sng" w="19050">
            <a:solidFill>
              <a:srgbClr val="2C4368"/>
            </a:solidFill>
            <a:prstDash val="solid"/>
            <a:round/>
            <a:headEnd len="med" w="med" type="none"/>
            <a:tailEnd len="med" w="med" type="none"/>
          </a:ln>
        </p:spPr>
      </p:cxnSp>
      <p:pic>
        <p:nvPicPr>
          <p:cNvPr id="221" name="Google Shape;221;p26"/>
          <p:cNvPicPr preferRelativeResize="0"/>
          <p:nvPr/>
        </p:nvPicPr>
        <p:blipFill>
          <a:blip r:embed="rId4">
            <a:alphaModFix/>
          </a:blip>
          <a:stretch>
            <a:fillRect/>
          </a:stretch>
        </p:blipFill>
        <p:spPr>
          <a:xfrm>
            <a:off x="5346048" y="812743"/>
            <a:ext cx="498353" cy="496900"/>
          </a:xfrm>
          <a:prstGeom prst="rect">
            <a:avLst/>
          </a:prstGeom>
          <a:noFill/>
          <a:ln>
            <a:noFill/>
          </a:ln>
        </p:spPr>
      </p:pic>
      <p:sp>
        <p:nvSpPr>
          <p:cNvPr id="222" name="Google Shape;222;p26"/>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2.5 minutes</a:t>
            </a:r>
            <a:endParaRPr sz="1000">
              <a:solidFill>
                <a:srgbClr val="666666"/>
              </a:solidFill>
            </a:endParaRPr>
          </a:p>
        </p:txBody>
      </p:sp>
      <p:pic>
        <p:nvPicPr>
          <p:cNvPr id="223" name="Google Shape;223;p26"/>
          <p:cNvPicPr preferRelativeResize="0"/>
          <p:nvPr/>
        </p:nvPicPr>
        <p:blipFill>
          <a:blip r:embed="rId5">
            <a:alphaModFix/>
          </a:blip>
          <a:stretch>
            <a:fillRect/>
          </a:stretch>
        </p:blipFill>
        <p:spPr>
          <a:xfrm>
            <a:off x="7933150" y="360075"/>
            <a:ext cx="211350" cy="2113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7"/>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Marketing pipeline</a:t>
            </a:r>
            <a:endParaRPr/>
          </a:p>
        </p:txBody>
      </p:sp>
      <p:pic>
        <p:nvPicPr>
          <p:cNvPr id="229" name="Google Shape;229;p27"/>
          <p:cNvPicPr preferRelativeResize="0"/>
          <p:nvPr/>
        </p:nvPicPr>
        <p:blipFill>
          <a:blip r:embed="rId3">
            <a:alphaModFix/>
          </a:blip>
          <a:stretch>
            <a:fillRect/>
          </a:stretch>
        </p:blipFill>
        <p:spPr>
          <a:xfrm>
            <a:off x="311700" y="5799147"/>
            <a:ext cx="9144000" cy="4259105"/>
          </a:xfrm>
          <a:prstGeom prst="rect">
            <a:avLst/>
          </a:prstGeom>
          <a:noFill/>
          <a:ln>
            <a:noFill/>
          </a:ln>
        </p:spPr>
      </p:pic>
      <p:sp>
        <p:nvSpPr>
          <p:cNvPr id="230" name="Google Shape;230;p27"/>
          <p:cNvSpPr txBox="1"/>
          <p:nvPr/>
        </p:nvSpPr>
        <p:spPr>
          <a:xfrm>
            <a:off x="438725" y="1010825"/>
            <a:ext cx="3347700" cy="3813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rgbClr val="666666"/>
                </a:solidFill>
                <a:latin typeface="Lato"/>
                <a:ea typeface="Lato"/>
                <a:cs typeface="Lato"/>
                <a:sym typeface="Lato"/>
              </a:rPr>
              <a:t>Commentary on sales metrics</a:t>
            </a:r>
            <a:endParaRPr sz="1600">
              <a:solidFill>
                <a:srgbClr val="666666"/>
              </a:solidFill>
              <a:latin typeface="Lato"/>
              <a:ea typeface="Lato"/>
              <a:cs typeface="Lato"/>
              <a:sym typeface="Lato"/>
            </a:endParaRPr>
          </a:p>
          <a:p>
            <a:pPr indent="-247904" lvl="0" marL="374904" rtl="0" algn="l">
              <a:lnSpc>
                <a:spcPct val="115000"/>
              </a:lnSpc>
              <a:spcBef>
                <a:spcPts val="0"/>
              </a:spcBef>
              <a:spcAft>
                <a:spcPts val="0"/>
              </a:spcAft>
              <a:buClr>
                <a:srgbClr val="666666"/>
              </a:buClr>
              <a:buSzPts val="1600"/>
              <a:buFont typeface="Lato"/>
              <a:buChar char="●"/>
            </a:pPr>
            <a:r>
              <a:rPr lang="en" sz="1600">
                <a:solidFill>
                  <a:srgbClr val="666666"/>
                </a:solidFill>
                <a:latin typeface="Lato"/>
                <a:ea typeface="Lato"/>
                <a:cs typeface="Lato"/>
                <a:sym typeface="Lato"/>
              </a:rPr>
              <a:t>Comment 1</a:t>
            </a:r>
            <a:endParaRPr sz="1600">
              <a:solidFill>
                <a:srgbClr val="666666"/>
              </a:solidFill>
              <a:latin typeface="Lato"/>
              <a:ea typeface="Lato"/>
              <a:cs typeface="Lato"/>
              <a:sym typeface="Lato"/>
            </a:endParaRPr>
          </a:p>
          <a:p>
            <a:pPr indent="-247904" lvl="0" marL="374904" rtl="0" algn="l">
              <a:lnSpc>
                <a:spcPct val="115000"/>
              </a:lnSpc>
              <a:spcBef>
                <a:spcPts val="0"/>
              </a:spcBef>
              <a:spcAft>
                <a:spcPts val="0"/>
              </a:spcAft>
              <a:buClr>
                <a:srgbClr val="666666"/>
              </a:buClr>
              <a:buSzPts val="1600"/>
              <a:buFont typeface="Lato"/>
              <a:buChar char="●"/>
            </a:pPr>
            <a:r>
              <a:rPr lang="en" sz="1600">
                <a:solidFill>
                  <a:srgbClr val="666666"/>
                </a:solidFill>
                <a:latin typeface="Lato"/>
                <a:ea typeface="Lato"/>
                <a:cs typeface="Lato"/>
                <a:sym typeface="Lato"/>
              </a:rPr>
              <a:t>Comment 2</a:t>
            </a:r>
            <a:endParaRPr sz="2000">
              <a:solidFill>
                <a:srgbClr val="666666"/>
              </a:solidFill>
              <a:latin typeface="Lato"/>
              <a:ea typeface="Lato"/>
              <a:cs typeface="Lato"/>
              <a:sym typeface="Lato"/>
            </a:endParaRPr>
          </a:p>
        </p:txBody>
      </p:sp>
      <p:graphicFrame>
        <p:nvGraphicFramePr>
          <p:cNvPr id="231" name="Google Shape;231;p27"/>
          <p:cNvGraphicFramePr/>
          <p:nvPr/>
        </p:nvGraphicFramePr>
        <p:xfrm>
          <a:off x="4087513" y="1145420"/>
          <a:ext cx="3000000" cy="3000000"/>
        </p:xfrm>
        <a:graphic>
          <a:graphicData uri="http://schemas.openxmlformats.org/drawingml/2006/table">
            <a:tbl>
              <a:tblPr>
                <a:noFill/>
                <a:tableStyleId>{1109C4A7-A0F8-49F9-BFD5-7ACF34E30158}</a:tableStyleId>
              </a:tblPr>
              <a:tblGrid>
                <a:gridCol w="1193600"/>
                <a:gridCol w="723400"/>
                <a:gridCol w="723400"/>
                <a:gridCol w="723400"/>
                <a:gridCol w="723400"/>
                <a:gridCol w="723400"/>
              </a:tblGrid>
              <a:tr h="331650">
                <a:tc>
                  <a:txBody>
                    <a:bodyPr/>
                    <a:lstStyle/>
                    <a:p>
                      <a:pPr indent="0" lvl="0" marL="0" rtl="0" algn="l">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b">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Q1 20</a:t>
                      </a:r>
                      <a:r>
                        <a:rPr b="1" lang="en" sz="1000">
                          <a:solidFill>
                            <a:srgbClr val="666666"/>
                          </a:solidFill>
                          <a:latin typeface="Lato"/>
                          <a:ea typeface="Lato"/>
                          <a:cs typeface="Lato"/>
                          <a:sym typeface="Lato"/>
                        </a:rPr>
                        <a:t>24</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Q2 2024</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Q3 2024</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Q4 2024</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Q1 2025</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solidFill>
                      <a:srgbClr val="D9D9D9"/>
                    </a:solidFill>
                  </a:tcPr>
                </a:tc>
              </a:tr>
              <a:tr h="27637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Leads</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400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4,000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10,000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7637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Users in Trial</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120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8,000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76375">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MAUs</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50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220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700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5,000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331650">
                <a:tc>
                  <a:txBody>
                    <a:bodyPr/>
                    <a:lstStyle/>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QoQ MAU</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spcBef>
                          <a:spcPts val="0"/>
                        </a:spcBef>
                        <a:spcAft>
                          <a:spcPts val="0"/>
                        </a:spcAft>
                        <a:buNone/>
                      </a:pPr>
                      <a:r>
                        <a:t/>
                      </a:r>
                      <a:endParaRPr>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340%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218%</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186%</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solidFill>
                            <a:srgbClr val="666666"/>
                          </a:solidFill>
                          <a:latin typeface="Lato"/>
                          <a:ea typeface="Lato"/>
                          <a:cs typeface="Lato"/>
                          <a:sym typeface="Lato"/>
                        </a:rPr>
                        <a:t>150%</a:t>
                      </a:r>
                      <a:endParaRPr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r h="276375">
                <a:tc>
                  <a:txBody>
                    <a:bodyPr/>
                    <a:lstStyle/>
                    <a:p>
                      <a:pPr indent="0" lvl="0" marL="0" rtl="0" algn="l">
                        <a:lnSpc>
                          <a:spcPct val="115000"/>
                        </a:lnSpc>
                        <a:spcBef>
                          <a:spcPts val="0"/>
                        </a:spcBef>
                        <a:spcAft>
                          <a:spcPts val="0"/>
                        </a:spcAft>
                        <a:buNone/>
                      </a:pPr>
                      <a:r>
                        <a:rPr b="1" lang="en" sz="1000">
                          <a:solidFill>
                            <a:srgbClr val="666666"/>
                          </a:solidFill>
                          <a:latin typeface="Lato"/>
                          <a:ea typeface="Lato"/>
                          <a:cs typeface="Lato"/>
                          <a:sym typeface="Lato"/>
                        </a:rPr>
                        <a:t>Conversion Rate</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13%</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22%</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35%</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50%</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b="1" lang="en" sz="1000">
                          <a:solidFill>
                            <a:srgbClr val="666666"/>
                          </a:solidFill>
                          <a:latin typeface="Lato"/>
                          <a:ea typeface="Lato"/>
                          <a:cs typeface="Lato"/>
                          <a:sym typeface="Lato"/>
                        </a:rPr>
                        <a:t>50%</a:t>
                      </a:r>
                      <a:endParaRPr b="1" sz="1000">
                        <a:solidFill>
                          <a:srgbClr val="666666"/>
                        </a:solidFill>
                        <a:latin typeface="Lato"/>
                        <a:ea typeface="Lato"/>
                        <a:cs typeface="Lato"/>
                        <a:sym typeface="Lato"/>
                      </a:endParaRPr>
                    </a:p>
                  </a:txBody>
                  <a:tcPr marT="19050" marB="19050" marR="28575" marL="28575" anchor="ctr">
                    <a:lnL cap="flat" cmpd="sng" w="9525">
                      <a:solidFill>
                        <a:srgbClr val="979797"/>
                      </a:solidFill>
                      <a:prstDash val="solid"/>
                      <a:round/>
                      <a:headEnd len="sm" w="sm" type="none"/>
                      <a:tailEnd len="sm" w="sm" type="none"/>
                    </a:lnL>
                    <a:lnR cap="flat" cmpd="sng" w="9525">
                      <a:solidFill>
                        <a:srgbClr val="979797"/>
                      </a:solidFill>
                      <a:prstDash val="solid"/>
                      <a:round/>
                      <a:headEnd len="sm" w="sm" type="none"/>
                      <a:tailEnd len="sm" w="sm" type="none"/>
                    </a:lnR>
                    <a:lnT cap="flat" cmpd="sng" w="9525">
                      <a:solidFill>
                        <a:srgbClr val="979797"/>
                      </a:solidFill>
                      <a:prstDash val="solid"/>
                      <a:round/>
                      <a:headEnd len="sm" w="sm" type="none"/>
                      <a:tailEnd len="sm" w="sm" type="none"/>
                    </a:lnT>
                    <a:lnB cap="flat" cmpd="sng" w="9525">
                      <a:solidFill>
                        <a:srgbClr val="979797"/>
                      </a:solidFill>
                      <a:prstDash val="solid"/>
                      <a:round/>
                      <a:headEnd len="sm" w="sm" type="none"/>
                      <a:tailEnd len="sm" w="sm" type="none"/>
                    </a:lnB>
                  </a:tcPr>
                </a:tc>
              </a:tr>
            </a:tbl>
          </a:graphicData>
        </a:graphic>
      </p:graphicFrame>
      <p:sp>
        <p:nvSpPr>
          <p:cNvPr id="232" name="Google Shape;232;p27"/>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2.5 minutes</a:t>
            </a:r>
            <a:endParaRPr sz="1000">
              <a:solidFill>
                <a:srgbClr val="666666"/>
              </a:solidFill>
            </a:endParaRPr>
          </a:p>
        </p:txBody>
      </p:sp>
      <p:pic>
        <p:nvPicPr>
          <p:cNvPr id="233" name="Google Shape;233;p27"/>
          <p:cNvPicPr preferRelativeResize="0"/>
          <p:nvPr/>
        </p:nvPicPr>
        <p:blipFill>
          <a:blip r:embed="rId4">
            <a:alphaModFix/>
          </a:blip>
          <a:stretch>
            <a:fillRect/>
          </a:stretch>
        </p:blipFill>
        <p:spPr>
          <a:xfrm>
            <a:off x="7933150" y="360075"/>
            <a:ext cx="211350" cy="211350"/>
          </a:xfrm>
          <a:prstGeom prst="rect">
            <a:avLst/>
          </a:prstGeom>
          <a:noFill/>
          <a:ln>
            <a:noFill/>
          </a:ln>
        </p:spPr>
      </p:pic>
      <p:sp>
        <p:nvSpPr>
          <p:cNvPr id="234" name="Google Shape;234;p27"/>
          <p:cNvSpPr txBox="1"/>
          <p:nvPr>
            <p:ph type="title"/>
          </p:nvPr>
        </p:nvSpPr>
        <p:spPr>
          <a:xfrm>
            <a:off x="523500" y="2756425"/>
            <a:ext cx="14613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cxnSp>
        <p:nvCxnSpPr>
          <p:cNvPr id="235" name="Google Shape;235;p27"/>
          <p:cNvCxnSpPr/>
          <p:nvPr/>
        </p:nvCxnSpPr>
        <p:spPr>
          <a:xfrm flipH="1" rot="10800000">
            <a:off x="0" y="2661609"/>
            <a:ext cx="3309600" cy="8700"/>
          </a:xfrm>
          <a:prstGeom prst="straightConnector1">
            <a:avLst/>
          </a:prstGeom>
          <a:noFill/>
          <a:ln cap="flat" cmpd="sng" w="19050">
            <a:solidFill>
              <a:srgbClr val="2C4368"/>
            </a:solidFill>
            <a:prstDash val="solid"/>
            <a:round/>
            <a:headEnd len="med" w="med" type="none"/>
            <a:tailEnd len="med" w="med" type="none"/>
          </a:ln>
        </p:spPr>
      </p:cxnSp>
      <p:pic>
        <p:nvPicPr>
          <p:cNvPr id="236" name="Google Shape;236;p27"/>
          <p:cNvPicPr preferRelativeResize="0"/>
          <p:nvPr/>
        </p:nvPicPr>
        <p:blipFill>
          <a:blip r:embed="rId5">
            <a:alphaModFix/>
          </a:blip>
          <a:stretch>
            <a:fillRect/>
          </a:stretch>
        </p:blipFill>
        <p:spPr>
          <a:xfrm>
            <a:off x="25148" y="2781500"/>
            <a:ext cx="498353" cy="496900"/>
          </a:xfrm>
          <a:prstGeom prst="rect">
            <a:avLst/>
          </a:prstGeom>
          <a:noFill/>
          <a:ln>
            <a:noFill/>
          </a:ln>
        </p:spPr>
      </p:pic>
      <p:sp>
        <p:nvSpPr>
          <p:cNvPr id="237" name="Google Shape;237;p27"/>
          <p:cNvSpPr txBox="1"/>
          <p:nvPr>
            <p:ph type="title"/>
          </p:nvPr>
        </p:nvSpPr>
        <p:spPr>
          <a:xfrm>
            <a:off x="523500" y="2995700"/>
            <a:ext cx="2786100" cy="882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000">
                <a:solidFill>
                  <a:srgbClr val="666666"/>
                </a:solidFill>
                <a:latin typeface="Lato Light"/>
                <a:ea typeface="Lato Light"/>
                <a:cs typeface="Lato Light"/>
                <a:sym typeface="Lato Light"/>
              </a:rPr>
              <a:t>“Remember, marketing is your high-level sales strategy or strategic view of the battlefield.  Simple tables can't capture insights on what's working or missing on product and how those goals are interacting with your pipeline. As you grow, cohort analysis matters but even more important is to discuss and test your intuition on how marketing and product are interacting and what this means for your resource allocation and strategy."</a:t>
            </a:r>
            <a:endParaRPr sz="1000">
              <a:solidFill>
                <a:srgbClr val="666666"/>
              </a:solidFill>
              <a:latin typeface="Lato Light"/>
              <a:ea typeface="Lato Light"/>
              <a:cs typeface="Lato Light"/>
              <a:sym typeface="Lato Light"/>
            </a:endParaRPr>
          </a:p>
          <a:p>
            <a:pPr indent="0" lvl="0" marL="0" rtl="0" algn="l">
              <a:lnSpc>
                <a:spcPct val="115000"/>
              </a:lnSpc>
              <a:spcBef>
                <a:spcPts val="0"/>
              </a:spcBef>
              <a:spcAft>
                <a:spcPts val="0"/>
              </a:spcAft>
              <a:buClr>
                <a:schemeClr val="dk1"/>
              </a:buClr>
              <a:buSzPts val="1100"/>
              <a:buFont typeface="Arial"/>
              <a:buNone/>
            </a:pPr>
            <a:r>
              <a:t/>
            </a:r>
            <a:endParaRPr sz="1000">
              <a:solidFill>
                <a:srgbClr val="666666"/>
              </a:solidFill>
              <a:latin typeface="Lato Light"/>
              <a:ea typeface="Lato Light"/>
              <a:cs typeface="Lato Light"/>
              <a:sym typeface="Lato Light"/>
            </a:endParaRPr>
          </a:p>
          <a:p>
            <a:pPr indent="0" lvl="0" marL="0" rtl="0" algn="l">
              <a:lnSpc>
                <a:spcPct val="115000"/>
              </a:lnSpc>
              <a:spcBef>
                <a:spcPts val="0"/>
              </a:spcBef>
              <a:spcAft>
                <a:spcPts val="0"/>
              </a:spcAft>
              <a:buNone/>
            </a:pPr>
            <a:r>
              <a:t/>
            </a:r>
            <a:endParaRPr sz="1000">
              <a:solidFill>
                <a:srgbClr val="666666"/>
              </a:solidFill>
              <a:latin typeface="Lato Light"/>
              <a:ea typeface="Lato Light"/>
              <a:cs typeface="Lato Light"/>
              <a:sym typeface="Lato 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8"/>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 Strategy Questions</a:t>
            </a:r>
            <a:endParaRPr i="1"/>
          </a:p>
        </p:txBody>
      </p:sp>
      <p:sp>
        <p:nvSpPr>
          <p:cNvPr id="243" name="Google Shape;243;p28"/>
          <p:cNvSpPr txBox="1"/>
          <p:nvPr>
            <p:ph idx="1" type="body"/>
          </p:nvPr>
        </p:nvSpPr>
        <p:spPr>
          <a:xfrm>
            <a:off x="311700" y="9238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5 Highest Priority Issues</a:t>
            </a:r>
            <a:endParaRPr/>
          </a:p>
          <a:p>
            <a:pPr indent="-342900" lvl="0" marL="457200" rtl="0" algn="l">
              <a:spcBef>
                <a:spcPts val="1600"/>
              </a:spcBef>
              <a:spcAft>
                <a:spcPts val="0"/>
              </a:spcAft>
              <a:buSzPts val="1800"/>
              <a:buChar char="●"/>
            </a:pPr>
            <a:r>
              <a:rPr lang="en"/>
              <a:t>Most Pressing Need</a:t>
            </a:r>
            <a:endParaRPr/>
          </a:p>
          <a:p>
            <a:pPr indent="-342900" lvl="0" marL="457200" rtl="0" algn="l">
              <a:spcBef>
                <a:spcPts val="0"/>
              </a:spcBef>
              <a:spcAft>
                <a:spcPts val="0"/>
              </a:spcAft>
              <a:buSzPts val="1800"/>
              <a:buChar char="●"/>
            </a:pPr>
            <a:r>
              <a:rPr lang="en"/>
              <a:t>Existential Threats and Catalysts</a:t>
            </a:r>
            <a:endParaRPr/>
          </a:p>
          <a:p>
            <a:pPr indent="-342900" lvl="0" marL="457200" rtl="0" algn="l">
              <a:spcBef>
                <a:spcPts val="0"/>
              </a:spcBef>
              <a:spcAft>
                <a:spcPts val="0"/>
              </a:spcAft>
              <a:buSzPts val="1800"/>
              <a:buChar char="●"/>
            </a:pPr>
            <a:r>
              <a:rPr lang="en"/>
              <a:t>Big Wins or Large Misses</a:t>
            </a:r>
            <a:endParaRPr/>
          </a:p>
          <a:p>
            <a:pPr indent="-342900" lvl="0" marL="457200" rtl="0" algn="l">
              <a:spcBef>
                <a:spcPts val="0"/>
              </a:spcBef>
              <a:spcAft>
                <a:spcPts val="0"/>
              </a:spcAft>
              <a:buSzPts val="1800"/>
              <a:buChar char="●"/>
            </a:pPr>
            <a:r>
              <a:rPr lang="en"/>
              <a:t>Large Strategy Decisions</a:t>
            </a:r>
            <a:endParaRPr/>
          </a:p>
          <a:p>
            <a:pPr indent="-342900" lvl="0" marL="457200" rtl="0" algn="l">
              <a:spcBef>
                <a:spcPts val="0"/>
              </a:spcBef>
              <a:spcAft>
                <a:spcPts val="0"/>
              </a:spcAft>
              <a:buSzPts val="1800"/>
              <a:buChar char="●"/>
            </a:pPr>
            <a:r>
              <a:rPr lang="en"/>
              <a:t>Key Hires</a:t>
            </a:r>
            <a:endParaRPr/>
          </a:p>
          <a:p>
            <a:pPr indent="0" lvl="0" marL="0" rtl="0" algn="l">
              <a:spcBef>
                <a:spcPts val="1600"/>
              </a:spcBef>
              <a:spcAft>
                <a:spcPts val="1600"/>
              </a:spcAft>
              <a:buNone/>
            </a:pPr>
            <a:r>
              <a:t/>
            </a:r>
            <a:endParaRPr/>
          </a:p>
        </p:txBody>
      </p:sp>
      <p:sp>
        <p:nvSpPr>
          <p:cNvPr id="244" name="Google Shape;244;p28"/>
          <p:cNvSpPr txBox="1"/>
          <p:nvPr>
            <p:ph type="title"/>
          </p:nvPr>
        </p:nvSpPr>
        <p:spPr>
          <a:xfrm>
            <a:off x="6357800" y="3322625"/>
            <a:ext cx="14613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245" name="Google Shape;245;p28"/>
          <p:cNvSpPr txBox="1"/>
          <p:nvPr>
            <p:ph type="title"/>
          </p:nvPr>
        </p:nvSpPr>
        <p:spPr>
          <a:xfrm>
            <a:off x="6357800" y="3561900"/>
            <a:ext cx="2786100" cy="882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000">
                <a:solidFill>
                  <a:srgbClr val="666666"/>
                </a:solidFill>
                <a:latin typeface="Lato Light"/>
                <a:ea typeface="Lato Light"/>
                <a:cs typeface="Lato Light"/>
                <a:sym typeface="Lato Light"/>
              </a:rPr>
              <a:t>“Share multiple financial scenarios for the next three years, incorporating the resources and potential evolution of your business. Spend a lot of time on key strategic insights, core principles, product goals, and the market.”</a:t>
            </a:r>
            <a:endParaRPr sz="1000">
              <a:solidFill>
                <a:srgbClr val="666666"/>
              </a:solidFill>
              <a:latin typeface="Lato Light"/>
              <a:ea typeface="Lato Light"/>
              <a:cs typeface="Lato Light"/>
              <a:sym typeface="Lato Light"/>
            </a:endParaRPr>
          </a:p>
          <a:p>
            <a:pPr indent="0" lvl="0" marL="0" rtl="0" algn="l">
              <a:lnSpc>
                <a:spcPct val="115000"/>
              </a:lnSpc>
              <a:spcBef>
                <a:spcPts val="0"/>
              </a:spcBef>
              <a:spcAft>
                <a:spcPts val="0"/>
              </a:spcAft>
              <a:buClr>
                <a:schemeClr val="dk1"/>
              </a:buClr>
              <a:buSzPts val="1100"/>
              <a:buFont typeface="Arial"/>
              <a:buNone/>
            </a:pPr>
            <a:r>
              <a:t/>
            </a:r>
            <a:endParaRPr sz="1000">
              <a:solidFill>
                <a:srgbClr val="666666"/>
              </a:solidFill>
              <a:latin typeface="Lato Light"/>
              <a:ea typeface="Lato Light"/>
              <a:cs typeface="Lato Light"/>
              <a:sym typeface="Lato Light"/>
            </a:endParaRPr>
          </a:p>
          <a:p>
            <a:pPr indent="0" lvl="0" marL="0" rtl="0" algn="l">
              <a:lnSpc>
                <a:spcPct val="115000"/>
              </a:lnSpc>
              <a:spcBef>
                <a:spcPts val="0"/>
              </a:spcBef>
              <a:spcAft>
                <a:spcPts val="0"/>
              </a:spcAft>
              <a:buNone/>
            </a:pPr>
            <a:r>
              <a:t/>
            </a:r>
            <a:endParaRPr sz="1000">
              <a:solidFill>
                <a:srgbClr val="666666"/>
              </a:solidFill>
              <a:latin typeface="Lato Light"/>
              <a:ea typeface="Lato Light"/>
              <a:cs typeface="Lato Light"/>
              <a:sym typeface="Lato Light"/>
            </a:endParaRPr>
          </a:p>
        </p:txBody>
      </p:sp>
      <p:cxnSp>
        <p:nvCxnSpPr>
          <p:cNvPr id="246" name="Google Shape;246;p28"/>
          <p:cNvCxnSpPr/>
          <p:nvPr/>
        </p:nvCxnSpPr>
        <p:spPr>
          <a:xfrm flipH="1" rot="10800000">
            <a:off x="5834300" y="3227809"/>
            <a:ext cx="3309600" cy="8700"/>
          </a:xfrm>
          <a:prstGeom prst="straightConnector1">
            <a:avLst/>
          </a:prstGeom>
          <a:noFill/>
          <a:ln cap="flat" cmpd="sng" w="19050">
            <a:solidFill>
              <a:srgbClr val="2C4368"/>
            </a:solidFill>
            <a:prstDash val="solid"/>
            <a:round/>
            <a:headEnd len="med" w="med" type="none"/>
            <a:tailEnd len="med" w="med" type="none"/>
          </a:ln>
        </p:spPr>
      </p:cxnSp>
      <p:pic>
        <p:nvPicPr>
          <p:cNvPr id="247" name="Google Shape;247;p28"/>
          <p:cNvPicPr preferRelativeResize="0"/>
          <p:nvPr/>
        </p:nvPicPr>
        <p:blipFill>
          <a:blip r:embed="rId3">
            <a:alphaModFix/>
          </a:blip>
          <a:stretch>
            <a:fillRect/>
          </a:stretch>
        </p:blipFill>
        <p:spPr>
          <a:xfrm>
            <a:off x="5859448" y="3347700"/>
            <a:ext cx="498353" cy="496900"/>
          </a:xfrm>
          <a:prstGeom prst="rect">
            <a:avLst/>
          </a:prstGeom>
          <a:noFill/>
          <a:ln>
            <a:noFill/>
          </a:ln>
        </p:spPr>
      </p:pic>
      <p:sp>
        <p:nvSpPr>
          <p:cNvPr id="248" name="Google Shape;248;p28"/>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25</a:t>
            </a:r>
            <a:r>
              <a:rPr lang="en" sz="1000">
                <a:solidFill>
                  <a:srgbClr val="666666"/>
                </a:solidFill>
              </a:rPr>
              <a:t> minutes</a:t>
            </a:r>
            <a:endParaRPr sz="1000">
              <a:solidFill>
                <a:srgbClr val="666666"/>
              </a:solidFill>
            </a:endParaRPr>
          </a:p>
        </p:txBody>
      </p:sp>
      <p:pic>
        <p:nvPicPr>
          <p:cNvPr id="249" name="Google Shape;249;p28"/>
          <p:cNvPicPr preferRelativeResize="0"/>
          <p:nvPr/>
        </p:nvPicPr>
        <p:blipFill>
          <a:blip r:embed="rId4">
            <a:alphaModFix/>
          </a:blip>
          <a:stretch>
            <a:fillRect/>
          </a:stretch>
        </p:blipFill>
        <p:spPr>
          <a:xfrm>
            <a:off x="7933150" y="360075"/>
            <a:ext cx="211350" cy="2113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9"/>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Where we could use your help</a:t>
            </a:r>
            <a:endParaRPr/>
          </a:p>
        </p:txBody>
      </p:sp>
      <p:sp>
        <p:nvSpPr>
          <p:cNvPr id="255" name="Google Shape;255;p29"/>
          <p:cNvSpPr txBox="1"/>
          <p:nvPr>
            <p:ph idx="1" type="body"/>
          </p:nvPr>
        </p:nvSpPr>
        <p:spPr>
          <a:xfrm>
            <a:off x="311700" y="9238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Talent asks</a:t>
            </a:r>
            <a:endParaRPr/>
          </a:p>
          <a:p>
            <a:pPr indent="-342900" lvl="0" marL="457200" rtl="0" algn="l">
              <a:spcBef>
                <a:spcPts val="0"/>
              </a:spcBef>
              <a:spcAft>
                <a:spcPts val="0"/>
              </a:spcAft>
              <a:buSzPts val="1800"/>
              <a:buChar char="●"/>
            </a:pPr>
            <a:r>
              <a:rPr lang="en"/>
              <a:t>Financing asks</a:t>
            </a:r>
            <a:endParaRPr/>
          </a:p>
          <a:p>
            <a:pPr indent="-342900" lvl="0" marL="457200" rtl="0" algn="l">
              <a:spcBef>
                <a:spcPts val="0"/>
              </a:spcBef>
              <a:spcAft>
                <a:spcPts val="0"/>
              </a:spcAft>
              <a:buSzPts val="1800"/>
              <a:buChar char="●"/>
            </a:pPr>
            <a:r>
              <a:rPr lang="en"/>
              <a:t>Introductions and referrals</a:t>
            </a:r>
            <a:endParaRPr/>
          </a:p>
        </p:txBody>
      </p:sp>
      <p:sp>
        <p:nvSpPr>
          <p:cNvPr id="256" name="Google Shape;256;p29"/>
          <p:cNvSpPr txBox="1"/>
          <p:nvPr>
            <p:ph type="title"/>
          </p:nvPr>
        </p:nvSpPr>
        <p:spPr>
          <a:xfrm>
            <a:off x="5930600" y="3114600"/>
            <a:ext cx="14562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cxnSp>
        <p:nvCxnSpPr>
          <p:cNvPr id="257" name="Google Shape;257;p29"/>
          <p:cNvCxnSpPr/>
          <p:nvPr/>
        </p:nvCxnSpPr>
        <p:spPr>
          <a:xfrm>
            <a:off x="5407100" y="3028484"/>
            <a:ext cx="3735900" cy="0"/>
          </a:xfrm>
          <a:prstGeom prst="straightConnector1">
            <a:avLst/>
          </a:prstGeom>
          <a:noFill/>
          <a:ln cap="flat" cmpd="sng" w="19050">
            <a:solidFill>
              <a:srgbClr val="2C4368"/>
            </a:solidFill>
            <a:prstDash val="solid"/>
            <a:round/>
            <a:headEnd len="med" w="med" type="none"/>
            <a:tailEnd len="med" w="med" type="none"/>
          </a:ln>
        </p:spPr>
      </p:cxnSp>
      <p:pic>
        <p:nvPicPr>
          <p:cNvPr id="258" name="Google Shape;258;p29"/>
          <p:cNvPicPr preferRelativeResize="0"/>
          <p:nvPr/>
        </p:nvPicPr>
        <p:blipFill>
          <a:blip r:embed="rId3">
            <a:alphaModFix/>
          </a:blip>
          <a:stretch>
            <a:fillRect/>
          </a:stretch>
        </p:blipFill>
        <p:spPr>
          <a:xfrm>
            <a:off x="5432248" y="3139675"/>
            <a:ext cx="498353" cy="496900"/>
          </a:xfrm>
          <a:prstGeom prst="rect">
            <a:avLst/>
          </a:prstGeom>
          <a:noFill/>
          <a:ln>
            <a:noFill/>
          </a:ln>
        </p:spPr>
      </p:pic>
      <p:sp>
        <p:nvSpPr>
          <p:cNvPr id="259" name="Google Shape;259;p29"/>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10</a:t>
            </a:r>
            <a:r>
              <a:rPr lang="en" sz="1000">
                <a:solidFill>
                  <a:srgbClr val="666666"/>
                </a:solidFill>
              </a:rPr>
              <a:t> minutes</a:t>
            </a:r>
            <a:endParaRPr sz="1000">
              <a:solidFill>
                <a:srgbClr val="666666"/>
              </a:solidFill>
            </a:endParaRPr>
          </a:p>
        </p:txBody>
      </p:sp>
      <p:pic>
        <p:nvPicPr>
          <p:cNvPr id="260" name="Google Shape;260;p29"/>
          <p:cNvPicPr preferRelativeResize="0"/>
          <p:nvPr/>
        </p:nvPicPr>
        <p:blipFill>
          <a:blip r:embed="rId4">
            <a:alphaModFix/>
          </a:blip>
          <a:stretch>
            <a:fillRect/>
          </a:stretch>
        </p:blipFill>
        <p:spPr>
          <a:xfrm>
            <a:off x="7933150" y="360075"/>
            <a:ext cx="211350" cy="211350"/>
          </a:xfrm>
          <a:prstGeom prst="rect">
            <a:avLst/>
          </a:prstGeom>
          <a:noFill/>
          <a:ln>
            <a:noFill/>
          </a:ln>
        </p:spPr>
      </p:pic>
      <p:sp>
        <p:nvSpPr>
          <p:cNvPr id="261" name="Google Shape;261;p29"/>
          <p:cNvSpPr txBox="1"/>
          <p:nvPr>
            <p:ph type="title"/>
          </p:nvPr>
        </p:nvSpPr>
        <p:spPr>
          <a:xfrm>
            <a:off x="5930600" y="3353875"/>
            <a:ext cx="3057000" cy="98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“Other than strategy, leverage your </a:t>
            </a:r>
            <a:r>
              <a:rPr lang="en" sz="1000">
                <a:solidFill>
                  <a:srgbClr val="666666"/>
                </a:solidFill>
                <a:latin typeface="Lato Light"/>
                <a:ea typeface="Lato Light"/>
                <a:cs typeface="Lato Light"/>
                <a:sym typeface="Lato Light"/>
              </a:rPr>
              <a:t>board members for help on key resources like talent, financing, business development, and leads from their network who are helpful to the business.</a:t>
            </a:r>
            <a:r>
              <a:rPr lang="en" sz="1000">
                <a:solidFill>
                  <a:srgbClr val="666666"/>
                </a:solidFill>
                <a:latin typeface="Lato Light"/>
                <a:ea typeface="Lato Light"/>
                <a:cs typeface="Lato Light"/>
                <a:sym typeface="Lato Light"/>
              </a:rPr>
              <a:t>”</a:t>
            </a:r>
            <a:endParaRPr sz="1000">
              <a:solidFill>
                <a:srgbClr val="666666"/>
              </a:solidFill>
              <a:latin typeface="Lato Light"/>
              <a:ea typeface="Lato Light"/>
              <a:cs typeface="Lato Light"/>
              <a:sym typeface="Lato 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0"/>
          <p:cNvSpPr txBox="1"/>
          <p:nvPr>
            <p:ph idx="1" type="body"/>
          </p:nvPr>
        </p:nvSpPr>
        <p:spPr>
          <a:xfrm>
            <a:off x="311700" y="9238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267" name="Google Shape;267;p30"/>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409A/Option Grants</a:t>
            </a:r>
            <a:endParaRPr/>
          </a:p>
        </p:txBody>
      </p:sp>
      <p:sp>
        <p:nvSpPr>
          <p:cNvPr id="268" name="Google Shape;268;p30"/>
          <p:cNvSpPr txBox="1"/>
          <p:nvPr>
            <p:ph type="title"/>
          </p:nvPr>
        </p:nvSpPr>
        <p:spPr>
          <a:xfrm>
            <a:off x="5930600" y="2230575"/>
            <a:ext cx="14562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269" name="Google Shape;269;p30"/>
          <p:cNvSpPr txBox="1"/>
          <p:nvPr>
            <p:ph type="title"/>
          </p:nvPr>
        </p:nvSpPr>
        <p:spPr>
          <a:xfrm>
            <a:off x="5930600" y="2469850"/>
            <a:ext cx="3121200" cy="496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a:t>
            </a:r>
            <a:r>
              <a:rPr lang="en" sz="1050">
                <a:solidFill>
                  <a:srgbClr val="666666"/>
                </a:solidFill>
                <a:latin typeface="Lato Light"/>
                <a:ea typeface="Lato Light"/>
                <a:cs typeface="Lato Light"/>
                <a:sym typeface="Lato Light"/>
              </a:rPr>
              <a:t>Remember to include fully diluted numbers and percentages for option grants.</a:t>
            </a:r>
            <a:r>
              <a:rPr lang="en" sz="1000">
                <a:solidFill>
                  <a:srgbClr val="666666"/>
                </a:solidFill>
                <a:latin typeface="Lato Light"/>
                <a:ea typeface="Lato Light"/>
                <a:cs typeface="Lato Light"/>
                <a:sym typeface="Lato Light"/>
              </a:rPr>
              <a:t>”</a:t>
            </a:r>
            <a:endParaRPr sz="1000">
              <a:solidFill>
                <a:srgbClr val="666666"/>
              </a:solidFill>
              <a:latin typeface="Lato Light"/>
              <a:ea typeface="Lato Light"/>
              <a:cs typeface="Lato Light"/>
              <a:sym typeface="Lato Light"/>
            </a:endParaRPr>
          </a:p>
        </p:txBody>
      </p:sp>
      <p:cxnSp>
        <p:nvCxnSpPr>
          <p:cNvPr id="270" name="Google Shape;270;p30"/>
          <p:cNvCxnSpPr/>
          <p:nvPr/>
        </p:nvCxnSpPr>
        <p:spPr>
          <a:xfrm>
            <a:off x="5407100" y="2144459"/>
            <a:ext cx="3735900" cy="0"/>
          </a:xfrm>
          <a:prstGeom prst="straightConnector1">
            <a:avLst/>
          </a:prstGeom>
          <a:noFill/>
          <a:ln cap="flat" cmpd="sng" w="19050">
            <a:solidFill>
              <a:srgbClr val="2C4368"/>
            </a:solidFill>
            <a:prstDash val="solid"/>
            <a:round/>
            <a:headEnd len="med" w="med" type="none"/>
            <a:tailEnd len="med" w="med" type="none"/>
          </a:ln>
        </p:spPr>
      </p:cxnSp>
      <p:pic>
        <p:nvPicPr>
          <p:cNvPr id="271" name="Google Shape;271;p30"/>
          <p:cNvPicPr preferRelativeResize="0"/>
          <p:nvPr/>
        </p:nvPicPr>
        <p:blipFill>
          <a:blip r:embed="rId3">
            <a:alphaModFix/>
          </a:blip>
          <a:stretch>
            <a:fillRect/>
          </a:stretch>
        </p:blipFill>
        <p:spPr>
          <a:xfrm>
            <a:off x="5432248" y="2255650"/>
            <a:ext cx="498353" cy="496900"/>
          </a:xfrm>
          <a:prstGeom prst="rect">
            <a:avLst/>
          </a:prstGeom>
          <a:noFill/>
          <a:ln>
            <a:noFill/>
          </a:ln>
        </p:spPr>
      </p:pic>
      <p:sp>
        <p:nvSpPr>
          <p:cNvPr id="272" name="Google Shape;272;p30"/>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5</a:t>
            </a:r>
            <a:r>
              <a:rPr lang="en" sz="1000">
                <a:solidFill>
                  <a:srgbClr val="666666"/>
                </a:solidFill>
              </a:rPr>
              <a:t> minutes</a:t>
            </a:r>
            <a:endParaRPr sz="1000">
              <a:solidFill>
                <a:srgbClr val="666666"/>
              </a:solidFill>
            </a:endParaRPr>
          </a:p>
        </p:txBody>
      </p:sp>
      <p:pic>
        <p:nvPicPr>
          <p:cNvPr id="273" name="Google Shape;273;p30"/>
          <p:cNvPicPr preferRelativeResize="0"/>
          <p:nvPr/>
        </p:nvPicPr>
        <p:blipFill>
          <a:blip r:embed="rId4">
            <a:alphaModFix/>
          </a:blip>
          <a:stretch>
            <a:fillRect/>
          </a:stretch>
        </p:blipFill>
        <p:spPr>
          <a:xfrm>
            <a:off x="7933150" y="360075"/>
            <a:ext cx="211350" cy="2113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1"/>
          <p:cNvSpPr txBox="1"/>
          <p:nvPr>
            <p:ph type="title"/>
          </p:nvPr>
        </p:nvSpPr>
        <p:spPr>
          <a:xfrm>
            <a:off x="1823706" y="1500550"/>
            <a:ext cx="5496600" cy="1318800"/>
          </a:xfrm>
          <a:prstGeom prst="rect">
            <a:avLst/>
          </a:prstGeom>
          <a:noFill/>
          <a:ln>
            <a:noFill/>
          </a:ln>
        </p:spPr>
        <p:txBody>
          <a:bodyPr anchorCtr="0" anchor="b" bIns="34275" lIns="68575" spcFirstLastPara="1" rIns="68575" wrap="square" tIns="34275">
            <a:noAutofit/>
          </a:bodyPr>
          <a:lstStyle/>
          <a:p>
            <a:pPr indent="0" lvl="0" marL="0" rtl="0" algn="ctr">
              <a:lnSpc>
                <a:spcPct val="120000"/>
              </a:lnSpc>
              <a:spcBef>
                <a:spcPts val="0"/>
              </a:spcBef>
              <a:spcAft>
                <a:spcPts val="0"/>
              </a:spcAft>
              <a:buClr>
                <a:schemeClr val="dk1"/>
              </a:buClr>
              <a:buSzPts val="1100"/>
              <a:buFont typeface="Arial"/>
              <a:buNone/>
            </a:pPr>
            <a:r>
              <a:rPr lang="en" sz="3200"/>
              <a:t>Appendix</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8"/>
          <p:cNvSpPr txBox="1"/>
          <p:nvPr>
            <p:ph type="title"/>
          </p:nvPr>
        </p:nvSpPr>
        <p:spPr>
          <a:xfrm>
            <a:off x="311700" y="7755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Disclaimer</a:t>
            </a:r>
            <a:endParaRPr/>
          </a:p>
        </p:txBody>
      </p:sp>
      <p:sp>
        <p:nvSpPr>
          <p:cNvPr id="76" name="Google Shape;76;p18"/>
          <p:cNvSpPr txBox="1"/>
          <p:nvPr>
            <p:ph idx="1" type="body"/>
          </p:nvPr>
        </p:nvSpPr>
        <p:spPr>
          <a:xfrm>
            <a:off x="2123600" y="1415150"/>
            <a:ext cx="4896600" cy="23280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1600"/>
              <a:t>T</a:t>
            </a:r>
            <a:r>
              <a:rPr lang="en" sz="1600"/>
              <a:t>he following template is general guidance and not </a:t>
            </a:r>
            <a:r>
              <a:rPr lang="en" sz="1600"/>
              <a:t>prescriptive</a:t>
            </a:r>
            <a:r>
              <a:rPr lang="en" sz="1600"/>
              <a:t> instructions. Depending on your sector and stage it may or may not be right for your company. While specifics might vary, the high-level takeaways are widely applicable and worth noting.</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9"/>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C4368"/>
                </a:solidFill>
              </a:rPr>
              <a:t>Table of Contents/Agenda	</a:t>
            </a:r>
            <a:endParaRPr>
              <a:solidFill>
                <a:srgbClr val="2C4368"/>
              </a:solidFill>
            </a:endParaRPr>
          </a:p>
        </p:txBody>
      </p:sp>
      <p:sp>
        <p:nvSpPr>
          <p:cNvPr id="82" name="Google Shape;82;p19"/>
          <p:cNvSpPr/>
          <p:nvPr/>
        </p:nvSpPr>
        <p:spPr>
          <a:xfrm>
            <a:off x="618275" y="1718881"/>
            <a:ext cx="598200" cy="598200"/>
          </a:xfrm>
          <a:prstGeom prst="ellipse">
            <a:avLst/>
          </a:prstGeom>
          <a:noFill/>
          <a:ln cap="flat" cmpd="sng" w="9525">
            <a:solidFill>
              <a:srgbClr val="979797"/>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lang="en" sz="1200">
                <a:solidFill>
                  <a:srgbClr val="666666"/>
                </a:solidFill>
                <a:latin typeface="Lato"/>
                <a:ea typeface="Lato"/>
                <a:cs typeface="Lato"/>
                <a:sym typeface="Lato"/>
              </a:rPr>
              <a:t>8</a:t>
            </a:r>
            <a:endParaRPr sz="1200">
              <a:solidFill>
                <a:srgbClr val="666666"/>
              </a:solidFill>
              <a:latin typeface="Lato"/>
              <a:ea typeface="Lato"/>
              <a:cs typeface="Lato"/>
              <a:sym typeface="Lato"/>
            </a:endParaRPr>
          </a:p>
          <a:p>
            <a:pPr indent="0" lvl="0" marL="0" rtl="0" algn="ctr">
              <a:spcBef>
                <a:spcPts val="0"/>
              </a:spcBef>
              <a:spcAft>
                <a:spcPts val="0"/>
              </a:spcAft>
              <a:buNone/>
            </a:pPr>
            <a:r>
              <a:rPr lang="en" sz="800">
                <a:solidFill>
                  <a:srgbClr val="666666"/>
                </a:solidFill>
                <a:latin typeface="Lato"/>
                <a:ea typeface="Lato"/>
                <a:cs typeface="Lato"/>
                <a:sym typeface="Lato"/>
              </a:rPr>
              <a:t>minutes</a:t>
            </a:r>
            <a:endParaRPr sz="800">
              <a:solidFill>
                <a:srgbClr val="666666"/>
              </a:solidFill>
              <a:latin typeface="Lato"/>
              <a:ea typeface="Lato"/>
              <a:cs typeface="Lato"/>
              <a:sym typeface="Lato"/>
            </a:endParaRPr>
          </a:p>
        </p:txBody>
      </p:sp>
      <p:sp>
        <p:nvSpPr>
          <p:cNvPr id="83" name="Google Shape;83;p19"/>
          <p:cNvSpPr/>
          <p:nvPr/>
        </p:nvSpPr>
        <p:spPr>
          <a:xfrm>
            <a:off x="618275" y="2530595"/>
            <a:ext cx="598200" cy="598200"/>
          </a:xfrm>
          <a:prstGeom prst="ellipse">
            <a:avLst/>
          </a:prstGeom>
          <a:noFill/>
          <a:ln cap="flat" cmpd="sng" w="9525">
            <a:solidFill>
              <a:srgbClr val="979797"/>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lang="en" sz="1200">
                <a:solidFill>
                  <a:srgbClr val="666666"/>
                </a:solidFill>
                <a:latin typeface="Lato"/>
                <a:ea typeface="Lato"/>
                <a:cs typeface="Lato"/>
                <a:sym typeface="Lato"/>
              </a:rPr>
              <a:t>10</a:t>
            </a:r>
            <a:endParaRPr sz="1200">
              <a:solidFill>
                <a:srgbClr val="666666"/>
              </a:solidFill>
              <a:latin typeface="Lato"/>
              <a:ea typeface="Lato"/>
              <a:cs typeface="Lato"/>
              <a:sym typeface="Lato"/>
            </a:endParaRPr>
          </a:p>
          <a:p>
            <a:pPr indent="0" lvl="0" marL="0" rtl="0" algn="ctr">
              <a:spcBef>
                <a:spcPts val="0"/>
              </a:spcBef>
              <a:spcAft>
                <a:spcPts val="0"/>
              </a:spcAft>
              <a:buNone/>
            </a:pPr>
            <a:r>
              <a:rPr lang="en" sz="800">
                <a:solidFill>
                  <a:srgbClr val="666666"/>
                </a:solidFill>
                <a:latin typeface="Lato"/>
                <a:ea typeface="Lato"/>
                <a:cs typeface="Lato"/>
                <a:sym typeface="Lato"/>
              </a:rPr>
              <a:t>minutes</a:t>
            </a:r>
            <a:endParaRPr sz="800">
              <a:solidFill>
                <a:srgbClr val="666666"/>
              </a:solidFill>
              <a:latin typeface="Lato"/>
              <a:ea typeface="Lato"/>
              <a:cs typeface="Lato"/>
              <a:sym typeface="Lato"/>
            </a:endParaRPr>
          </a:p>
        </p:txBody>
      </p:sp>
      <p:sp>
        <p:nvSpPr>
          <p:cNvPr id="84" name="Google Shape;84;p19"/>
          <p:cNvSpPr/>
          <p:nvPr/>
        </p:nvSpPr>
        <p:spPr>
          <a:xfrm>
            <a:off x="597750" y="3342310"/>
            <a:ext cx="598200" cy="598200"/>
          </a:xfrm>
          <a:prstGeom prst="ellipse">
            <a:avLst/>
          </a:prstGeom>
          <a:noFill/>
          <a:ln cap="flat" cmpd="sng" w="9525">
            <a:solidFill>
              <a:srgbClr val="979797"/>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lang="en" sz="1200">
                <a:solidFill>
                  <a:srgbClr val="666666"/>
                </a:solidFill>
                <a:latin typeface="Lato"/>
                <a:ea typeface="Lato"/>
                <a:cs typeface="Lato"/>
                <a:sym typeface="Lato"/>
              </a:rPr>
              <a:t>35</a:t>
            </a:r>
            <a:endParaRPr sz="1200">
              <a:solidFill>
                <a:srgbClr val="666666"/>
              </a:solidFill>
              <a:latin typeface="Lato"/>
              <a:ea typeface="Lato"/>
              <a:cs typeface="Lato"/>
              <a:sym typeface="Lato"/>
            </a:endParaRPr>
          </a:p>
          <a:p>
            <a:pPr indent="0" lvl="0" marL="0" rtl="0" algn="ctr">
              <a:spcBef>
                <a:spcPts val="0"/>
              </a:spcBef>
              <a:spcAft>
                <a:spcPts val="0"/>
              </a:spcAft>
              <a:buNone/>
            </a:pPr>
            <a:r>
              <a:rPr lang="en" sz="800">
                <a:solidFill>
                  <a:srgbClr val="666666"/>
                </a:solidFill>
                <a:latin typeface="Lato"/>
                <a:ea typeface="Lato"/>
                <a:cs typeface="Lato"/>
                <a:sym typeface="Lato"/>
              </a:rPr>
              <a:t>minutes</a:t>
            </a:r>
            <a:endParaRPr sz="800">
              <a:solidFill>
                <a:srgbClr val="666666"/>
              </a:solidFill>
              <a:latin typeface="Lato"/>
              <a:ea typeface="Lato"/>
              <a:cs typeface="Lato"/>
              <a:sym typeface="Lato"/>
            </a:endParaRPr>
          </a:p>
        </p:txBody>
      </p:sp>
      <p:sp>
        <p:nvSpPr>
          <p:cNvPr id="85" name="Google Shape;85;p19"/>
          <p:cNvSpPr/>
          <p:nvPr/>
        </p:nvSpPr>
        <p:spPr>
          <a:xfrm>
            <a:off x="618275" y="4154025"/>
            <a:ext cx="598200" cy="598200"/>
          </a:xfrm>
          <a:prstGeom prst="ellipse">
            <a:avLst/>
          </a:prstGeom>
          <a:noFill/>
          <a:ln cap="flat" cmpd="sng" w="9525">
            <a:solidFill>
              <a:srgbClr val="979797"/>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lang="en" sz="1200">
                <a:solidFill>
                  <a:srgbClr val="666666"/>
                </a:solidFill>
                <a:latin typeface="Lato"/>
                <a:ea typeface="Lato"/>
                <a:cs typeface="Lato"/>
                <a:sym typeface="Lato"/>
              </a:rPr>
              <a:t>5</a:t>
            </a:r>
            <a:endParaRPr sz="1200">
              <a:solidFill>
                <a:srgbClr val="666666"/>
              </a:solidFill>
              <a:latin typeface="Lato"/>
              <a:ea typeface="Lato"/>
              <a:cs typeface="Lato"/>
              <a:sym typeface="Lato"/>
            </a:endParaRPr>
          </a:p>
          <a:p>
            <a:pPr indent="0" lvl="0" marL="0" rtl="0" algn="ctr">
              <a:spcBef>
                <a:spcPts val="0"/>
              </a:spcBef>
              <a:spcAft>
                <a:spcPts val="0"/>
              </a:spcAft>
              <a:buNone/>
            </a:pPr>
            <a:r>
              <a:rPr lang="en" sz="800">
                <a:solidFill>
                  <a:srgbClr val="666666"/>
                </a:solidFill>
                <a:latin typeface="Lato"/>
                <a:ea typeface="Lato"/>
                <a:cs typeface="Lato"/>
                <a:sym typeface="Lato"/>
              </a:rPr>
              <a:t>minutes</a:t>
            </a:r>
            <a:endParaRPr sz="800">
              <a:solidFill>
                <a:srgbClr val="666666"/>
              </a:solidFill>
              <a:latin typeface="Lato"/>
              <a:ea typeface="Lato"/>
              <a:cs typeface="Lato"/>
              <a:sym typeface="Lato"/>
            </a:endParaRPr>
          </a:p>
        </p:txBody>
      </p:sp>
      <p:sp>
        <p:nvSpPr>
          <p:cNvPr id="86" name="Google Shape;86;p19"/>
          <p:cNvSpPr txBox="1"/>
          <p:nvPr/>
        </p:nvSpPr>
        <p:spPr>
          <a:xfrm>
            <a:off x="1340218" y="1647313"/>
            <a:ext cx="7216800" cy="849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Metrics</a:t>
            </a:r>
            <a:endParaRPr>
              <a:solidFill>
                <a:srgbClr val="666666"/>
              </a:solidFill>
              <a:latin typeface="Lato"/>
              <a:ea typeface="Lato"/>
              <a:cs typeface="Lato"/>
              <a:sym typeface="Lato"/>
            </a:endParaRPr>
          </a:p>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Financial: Q1 </a:t>
            </a:r>
            <a:r>
              <a:rPr lang="en" sz="1000">
                <a:solidFill>
                  <a:srgbClr val="666666"/>
                </a:solidFill>
                <a:latin typeface="Lato"/>
                <a:ea typeface="Lato"/>
                <a:cs typeface="Lato"/>
                <a:sym typeface="Lato"/>
              </a:rPr>
              <a:t>2025, 2025-202</a:t>
            </a:r>
            <a:r>
              <a:rPr lang="en" sz="1000">
                <a:solidFill>
                  <a:srgbClr val="666666"/>
                </a:solidFill>
                <a:latin typeface="Lato"/>
                <a:ea typeface="Lato"/>
                <a:cs typeface="Lato"/>
                <a:sym typeface="Lato"/>
              </a:rPr>
              <a:t>6 forecasts</a:t>
            </a:r>
            <a:endParaRPr sz="1000">
              <a:solidFill>
                <a:srgbClr val="666666"/>
              </a:solidFill>
              <a:latin typeface="Lato"/>
              <a:ea typeface="Lato"/>
              <a:cs typeface="Lato"/>
              <a:sym typeface="Lato"/>
            </a:endParaRPr>
          </a:p>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Product: Q1 </a:t>
            </a:r>
            <a:r>
              <a:rPr lang="en" sz="1000">
                <a:solidFill>
                  <a:srgbClr val="666666"/>
                </a:solidFill>
                <a:latin typeface="Lato"/>
                <a:ea typeface="Lato"/>
                <a:cs typeface="Lato"/>
                <a:sym typeface="Lato"/>
              </a:rPr>
              <a:t>202</a:t>
            </a:r>
            <a:r>
              <a:rPr lang="en" sz="1000">
                <a:solidFill>
                  <a:srgbClr val="666666"/>
                </a:solidFill>
                <a:latin typeface="Lato"/>
                <a:ea typeface="Lato"/>
                <a:cs typeface="Lato"/>
                <a:sym typeface="Lato"/>
              </a:rPr>
              <a:t>5 engagement metrics (NPS, Retention, MAU’s)</a:t>
            </a:r>
            <a:endParaRPr sz="1000">
              <a:solidFill>
                <a:srgbClr val="666666"/>
              </a:solidFill>
              <a:latin typeface="Lato"/>
              <a:ea typeface="Lato"/>
              <a:cs typeface="Lato"/>
              <a:sym typeface="Lato"/>
            </a:endParaRPr>
          </a:p>
        </p:txBody>
      </p:sp>
      <p:sp>
        <p:nvSpPr>
          <p:cNvPr id="87" name="Google Shape;87;p19"/>
          <p:cNvSpPr txBox="1"/>
          <p:nvPr/>
        </p:nvSpPr>
        <p:spPr>
          <a:xfrm>
            <a:off x="1340218" y="2525883"/>
            <a:ext cx="7216800" cy="655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Goals and Milestones</a:t>
            </a:r>
            <a:endParaRPr>
              <a:solidFill>
                <a:srgbClr val="666666"/>
              </a:solidFill>
              <a:latin typeface="Lato"/>
              <a:ea typeface="Lato"/>
              <a:cs typeface="Lato"/>
              <a:sym typeface="Lato"/>
            </a:endParaRPr>
          </a:p>
          <a:p>
            <a:pPr indent="0" lvl="0" marL="0" rtl="0" algn="l">
              <a:lnSpc>
                <a:spcPct val="115000"/>
              </a:lnSpc>
              <a:spcBef>
                <a:spcPts val="0"/>
              </a:spcBef>
              <a:spcAft>
                <a:spcPts val="1600"/>
              </a:spcAft>
              <a:buNone/>
            </a:pPr>
            <a:r>
              <a:rPr lang="en" sz="1000">
                <a:solidFill>
                  <a:srgbClr val="666666"/>
                </a:solidFill>
                <a:latin typeface="Lato"/>
                <a:ea typeface="Lato"/>
                <a:cs typeface="Lato"/>
                <a:sym typeface="Lato"/>
              </a:rPr>
              <a:t>Product roadmap, Sales pipeline, Marketing pipeline</a:t>
            </a:r>
            <a:endParaRPr sz="800">
              <a:solidFill>
                <a:srgbClr val="666666"/>
              </a:solidFill>
              <a:latin typeface="Lato"/>
              <a:ea typeface="Lato"/>
              <a:cs typeface="Lato"/>
              <a:sym typeface="Lato"/>
            </a:endParaRPr>
          </a:p>
        </p:txBody>
      </p:sp>
      <p:sp>
        <p:nvSpPr>
          <p:cNvPr id="88" name="Google Shape;88;p19"/>
          <p:cNvSpPr txBox="1"/>
          <p:nvPr/>
        </p:nvSpPr>
        <p:spPr>
          <a:xfrm>
            <a:off x="1340218" y="3372517"/>
            <a:ext cx="7216800" cy="849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Strategy and Needs</a:t>
            </a:r>
            <a:endParaRPr>
              <a:solidFill>
                <a:srgbClr val="666666"/>
              </a:solidFill>
              <a:latin typeface="Lato"/>
              <a:ea typeface="Lato"/>
              <a:cs typeface="Lato"/>
              <a:sym typeface="Lato"/>
            </a:endParaRPr>
          </a:p>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Open strategy questions</a:t>
            </a:r>
            <a:endParaRPr sz="1000">
              <a:solidFill>
                <a:srgbClr val="666666"/>
              </a:solidFill>
              <a:latin typeface="Lato"/>
              <a:ea typeface="Lato"/>
              <a:cs typeface="Lato"/>
              <a:sym typeface="Lato"/>
            </a:endParaRPr>
          </a:p>
          <a:p>
            <a:pPr indent="0" lvl="0" marL="0" rtl="0" algn="l">
              <a:lnSpc>
                <a:spcPct val="115000"/>
              </a:lnSpc>
              <a:spcBef>
                <a:spcPts val="0"/>
              </a:spcBef>
              <a:spcAft>
                <a:spcPts val="0"/>
              </a:spcAft>
              <a:buNone/>
            </a:pPr>
            <a:r>
              <a:rPr lang="en" sz="1000">
                <a:solidFill>
                  <a:srgbClr val="666666"/>
                </a:solidFill>
                <a:latin typeface="Lato"/>
                <a:ea typeface="Lato"/>
                <a:cs typeface="Lato"/>
                <a:sym typeface="Lato"/>
              </a:rPr>
              <a:t>Where we could use your help</a:t>
            </a:r>
            <a:endParaRPr sz="1000">
              <a:solidFill>
                <a:srgbClr val="666666"/>
              </a:solidFill>
              <a:latin typeface="Lato"/>
              <a:ea typeface="Lato"/>
              <a:cs typeface="Lato"/>
              <a:sym typeface="Lato"/>
            </a:endParaRPr>
          </a:p>
        </p:txBody>
      </p:sp>
      <p:sp>
        <p:nvSpPr>
          <p:cNvPr id="89" name="Google Shape;89;p19"/>
          <p:cNvSpPr txBox="1"/>
          <p:nvPr/>
        </p:nvSpPr>
        <p:spPr>
          <a:xfrm>
            <a:off x="1340218" y="4225925"/>
            <a:ext cx="7216800" cy="655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Closing</a:t>
            </a:r>
            <a:endParaRPr>
              <a:solidFill>
                <a:srgbClr val="666666"/>
              </a:solidFill>
              <a:latin typeface="Lato"/>
              <a:ea typeface="Lato"/>
              <a:cs typeface="Lato"/>
              <a:sym typeface="Lato"/>
            </a:endParaRPr>
          </a:p>
          <a:p>
            <a:pPr indent="0" lvl="0" marL="0" rtl="0" algn="l">
              <a:lnSpc>
                <a:spcPct val="115000"/>
              </a:lnSpc>
              <a:spcBef>
                <a:spcPts val="0"/>
              </a:spcBef>
              <a:spcAft>
                <a:spcPts val="1600"/>
              </a:spcAft>
              <a:buNone/>
            </a:pPr>
            <a:r>
              <a:rPr lang="en" sz="1000">
                <a:solidFill>
                  <a:srgbClr val="666666"/>
                </a:solidFill>
                <a:latin typeface="Lato"/>
                <a:ea typeface="Lato"/>
                <a:cs typeface="Lato"/>
                <a:sym typeface="Lato"/>
              </a:rPr>
              <a:t>New 409a, Stock Option Grants</a:t>
            </a:r>
            <a:endParaRPr sz="600">
              <a:solidFill>
                <a:srgbClr val="666666"/>
              </a:solidFill>
              <a:latin typeface="Lato"/>
              <a:ea typeface="Lato"/>
              <a:cs typeface="Lato"/>
              <a:sym typeface="Lato"/>
            </a:endParaRPr>
          </a:p>
        </p:txBody>
      </p:sp>
      <p:sp>
        <p:nvSpPr>
          <p:cNvPr id="90" name="Google Shape;90;p19"/>
          <p:cNvSpPr txBox="1"/>
          <p:nvPr>
            <p:ph type="title"/>
          </p:nvPr>
        </p:nvSpPr>
        <p:spPr>
          <a:xfrm>
            <a:off x="6420150" y="3329500"/>
            <a:ext cx="14295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91" name="Google Shape;91;p19"/>
          <p:cNvSpPr txBox="1"/>
          <p:nvPr>
            <p:ph type="title"/>
          </p:nvPr>
        </p:nvSpPr>
        <p:spPr>
          <a:xfrm>
            <a:off x="6420150" y="3561175"/>
            <a:ext cx="2550300" cy="13773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“The 1 hour time frame is most effective in the early stage. As your company matures, expect to feature more members of your executive team and be prepared to handle different expectations from new investors, yet continue to strive for brevity where possible and applicable."</a:t>
            </a:r>
            <a:endParaRPr sz="1000">
              <a:solidFill>
                <a:srgbClr val="666666"/>
              </a:solidFill>
              <a:latin typeface="Lato Light"/>
              <a:ea typeface="Lato Light"/>
              <a:cs typeface="Lato Light"/>
              <a:sym typeface="Lato Light"/>
            </a:endParaRPr>
          </a:p>
        </p:txBody>
      </p:sp>
      <p:cxnSp>
        <p:nvCxnSpPr>
          <p:cNvPr id="92" name="Google Shape;92;p19"/>
          <p:cNvCxnSpPr/>
          <p:nvPr/>
        </p:nvCxnSpPr>
        <p:spPr>
          <a:xfrm>
            <a:off x="5971800" y="3257575"/>
            <a:ext cx="3171300" cy="0"/>
          </a:xfrm>
          <a:prstGeom prst="straightConnector1">
            <a:avLst/>
          </a:prstGeom>
          <a:noFill/>
          <a:ln cap="flat" cmpd="sng" w="19050">
            <a:solidFill>
              <a:srgbClr val="2C4368"/>
            </a:solidFill>
            <a:prstDash val="solid"/>
            <a:round/>
            <a:headEnd len="med" w="med" type="none"/>
            <a:tailEnd len="med" w="med" type="none"/>
          </a:ln>
        </p:spPr>
      </p:cxnSp>
      <p:pic>
        <p:nvPicPr>
          <p:cNvPr id="93" name="Google Shape;93;p19"/>
          <p:cNvPicPr preferRelativeResize="0"/>
          <p:nvPr/>
        </p:nvPicPr>
        <p:blipFill>
          <a:blip r:embed="rId3">
            <a:alphaModFix/>
          </a:blip>
          <a:stretch>
            <a:fillRect/>
          </a:stretch>
        </p:blipFill>
        <p:spPr>
          <a:xfrm>
            <a:off x="5962950" y="3355400"/>
            <a:ext cx="457200" cy="457200"/>
          </a:xfrm>
          <a:prstGeom prst="rect">
            <a:avLst/>
          </a:prstGeom>
          <a:noFill/>
          <a:ln>
            <a:noFill/>
          </a:ln>
        </p:spPr>
      </p:pic>
      <p:sp>
        <p:nvSpPr>
          <p:cNvPr id="94" name="Google Shape;94;p19"/>
          <p:cNvSpPr/>
          <p:nvPr/>
        </p:nvSpPr>
        <p:spPr>
          <a:xfrm>
            <a:off x="618275" y="978825"/>
            <a:ext cx="598200" cy="598200"/>
          </a:xfrm>
          <a:prstGeom prst="ellipse">
            <a:avLst/>
          </a:prstGeom>
          <a:noFill/>
          <a:ln cap="flat" cmpd="sng" w="9525">
            <a:solidFill>
              <a:srgbClr val="979797"/>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lang="en" sz="1200">
                <a:solidFill>
                  <a:srgbClr val="666666"/>
                </a:solidFill>
                <a:latin typeface="Lato"/>
                <a:ea typeface="Lato"/>
                <a:cs typeface="Lato"/>
                <a:sym typeface="Lato"/>
              </a:rPr>
              <a:t>2</a:t>
            </a:r>
            <a:endParaRPr sz="1200">
              <a:solidFill>
                <a:srgbClr val="666666"/>
              </a:solidFill>
              <a:latin typeface="Lato"/>
              <a:ea typeface="Lato"/>
              <a:cs typeface="Lato"/>
              <a:sym typeface="Lato"/>
            </a:endParaRPr>
          </a:p>
          <a:p>
            <a:pPr indent="0" lvl="0" marL="0" rtl="0" algn="ctr">
              <a:spcBef>
                <a:spcPts val="0"/>
              </a:spcBef>
              <a:spcAft>
                <a:spcPts val="0"/>
              </a:spcAft>
              <a:buNone/>
            </a:pPr>
            <a:r>
              <a:rPr lang="en" sz="800">
                <a:solidFill>
                  <a:srgbClr val="666666"/>
                </a:solidFill>
                <a:latin typeface="Lato"/>
                <a:ea typeface="Lato"/>
                <a:cs typeface="Lato"/>
                <a:sym typeface="Lato"/>
              </a:rPr>
              <a:t>minutes</a:t>
            </a:r>
            <a:endParaRPr sz="800">
              <a:solidFill>
                <a:srgbClr val="666666"/>
              </a:solidFill>
              <a:latin typeface="Lato"/>
              <a:ea typeface="Lato"/>
              <a:cs typeface="Lato"/>
              <a:sym typeface="Lato"/>
            </a:endParaRPr>
          </a:p>
        </p:txBody>
      </p:sp>
      <p:sp>
        <p:nvSpPr>
          <p:cNvPr id="95" name="Google Shape;95;p19"/>
          <p:cNvSpPr txBox="1"/>
          <p:nvPr/>
        </p:nvSpPr>
        <p:spPr>
          <a:xfrm>
            <a:off x="1340225" y="1044375"/>
            <a:ext cx="7216800" cy="46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666666"/>
                </a:solidFill>
                <a:latin typeface="Lato"/>
                <a:ea typeface="Lato"/>
                <a:cs typeface="Lato"/>
                <a:sym typeface="Lato"/>
              </a:rPr>
              <a:t>Highlights and Lowlights</a:t>
            </a:r>
            <a:endParaRPr>
              <a:solidFill>
                <a:srgbClr val="666666"/>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Highlights and Lowlights</a:t>
            </a:r>
            <a:endParaRPr/>
          </a:p>
        </p:txBody>
      </p:sp>
      <p:sp>
        <p:nvSpPr>
          <p:cNvPr id="101" name="Google Shape;101;p20"/>
          <p:cNvSpPr txBox="1"/>
          <p:nvPr/>
        </p:nvSpPr>
        <p:spPr>
          <a:xfrm>
            <a:off x="351375" y="1051325"/>
            <a:ext cx="3739800" cy="2560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Highlights (w</a:t>
            </a:r>
            <a:r>
              <a:rPr lang="en">
                <a:solidFill>
                  <a:srgbClr val="666666"/>
                </a:solidFill>
                <a:latin typeface="Lato"/>
                <a:ea typeface="Lato"/>
                <a:cs typeface="Lato"/>
                <a:sym typeface="Lato"/>
              </a:rPr>
              <a:t>hat is working well)</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Metric milestones or growth</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Strategic goal achieved</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Product releases</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Successful fundraise</a:t>
            </a:r>
            <a:endParaRPr>
              <a:solidFill>
                <a:srgbClr val="666666"/>
              </a:solidFill>
              <a:latin typeface="Lato"/>
              <a:ea typeface="Lato"/>
              <a:cs typeface="Lato"/>
              <a:sym typeface="Lato"/>
            </a:endParaRPr>
          </a:p>
        </p:txBody>
      </p:sp>
      <p:sp>
        <p:nvSpPr>
          <p:cNvPr id="102" name="Google Shape;102;p20"/>
          <p:cNvSpPr txBox="1"/>
          <p:nvPr>
            <p:ph type="title"/>
          </p:nvPr>
        </p:nvSpPr>
        <p:spPr>
          <a:xfrm>
            <a:off x="8123700" y="385825"/>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2</a:t>
            </a:r>
            <a:r>
              <a:rPr lang="en" sz="1000">
                <a:solidFill>
                  <a:srgbClr val="666666"/>
                </a:solidFill>
              </a:rPr>
              <a:t> minutes</a:t>
            </a:r>
            <a:endParaRPr sz="1000">
              <a:solidFill>
                <a:srgbClr val="666666"/>
              </a:solidFill>
            </a:endParaRPr>
          </a:p>
        </p:txBody>
      </p:sp>
      <p:sp>
        <p:nvSpPr>
          <p:cNvPr id="103" name="Google Shape;103;p20"/>
          <p:cNvSpPr txBox="1"/>
          <p:nvPr>
            <p:ph type="title"/>
          </p:nvPr>
        </p:nvSpPr>
        <p:spPr>
          <a:xfrm>
            <a:off x="6104100" y="3698250"/>
            <a:ext cx="14577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104" name="Google Shape;104;p20"/>
          <p:cNvSpPr txBox="1"/>
          <p:nvPr>
            <p:ph type="title"/>
          </p:nvPr>
        </p:nvSpPr>
        <p:spPr>
          <a:xfrm>
            <a:off x="6104100" y="3937525"/>
            <a:ext cx="2965200" cy="831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“I always like to start at a high-level with highlights and lowlights - what the CEO thinks is working and what isn’t.”</a:t>
            </a:r>
            <a:endParaRPr sz="1000">
              <a:solidFill>
                <a:srgbClr val="666666"/>
              </a:solidFill>
              <a:latin typeface="Lato Light"/>
              <a:ea typeface="Lato Light"/>
              <a:cs typeface="Lato Light"/>
              <a:sym typeface="Lato Light"/>
            </a:endParaRPr>
          </a:p>
        </p:txBody>
      </p:sp>
      <p:cxnSp>
        <p:nvCxnSpPr>
          <p:cNvPr id="105" name="Google Shape;105;p20"/>
          <p:cNvCxnSpPr/>
          <p:nvPr/>
        </p:nvCxnSpPr>
        <p:spPr>
          <a:xfrm>
            <a:off x="5580600" y="3612134"/>
            <a:ext cx="3561300" cy="0"/>
          </a:xfrm>
          <a:prstGeom prst="straightConnector1">
            <a:avLst/>
          </a:prstGeom>
          <a:noFill/>
          <a:ln cap="flat" cmpd="sng" w="19050">
            <a:solidFill>
              <a:srgbClr val="2C4368"/>
            </a:solidFill>
            <a:prstDash val="solid"/>
            <a:round/>
            <a:headEnd len="med" w="med" type="none"/>
            <a:tailEnd len="med" w="med" type="none"/>
          </a:ln>
        </p:spPr>
      </p:cxnSp>
      <p:pic>
        <p:nvPicPr>
          <p:cNvPr id="106" name="Google Shape;106;p20"/>
          <p:cNvPicPr preferRelativeResize="0"/>
          <p:nvPr/>
        </p:nvPicPr>
        <p:blipFill>
          <a:blip r:embed="rId3">
            <a:alphaModFix/>
          </a:blip>
          <a:stretch>
            <a:fillRect/>
          </a:stretch>
        </p:blipFill>
        <p:spPr>
          <a:xfrm>
            <a:off x="5605748" y="3723325"/>
            <a:ext cx="498353" cy="496900"/>
          </a:xfrm>
          <a:prstGeom prst="rect">
            <a:avLst/>
          </a:prstGeom>
          <a:noFill/>
          <a:ln>
            <a:noFill/>
          </a:ln>
        </p:spPr>
      </p:pic>
      <p:pic>
        <p:nvPicPr>
          <p:cNvPr id="107" name="Google Shape;107;p20"/>
          <p:cNvPicPr preferRelativeResize="0"/>
          <p:nvPr/>
        </p:nvPicPr>
        <p:blipFill>
          <a:blip r:embed="rId4">
            <a:alphaModFix/>
          </a:blip>
          <a:stretch>
            <a:fillRect/>
          </a:stretch>
        </p:blipFill>
        <p:spPr>
          <a:xfrm>
            <a:off x="7933150" y="371000"/>
            <a:ext cx="211350" cy="211350"/>
          </a:xfrm>
          <a:prstGeom prst="rect">
            <a:avLst/>
          </a:prstGeom>
          <a:noFill/>
          <a:ln>
            <a:noFill/>
          </a:ln>
        </p:spPr>
      </p:pic>
      <p:cxnSp>
        <p:nvCxnSpPr>
          <p:cNvPr id="108" name="Google Shape;108;p20"/>
          <p:cNvCxnSpPr>
            <a:stCxn id="100" idx="2"/>
          </p:cNvCxnSpPr>
          <p:nvPr/>
        </p:nvCxnSpPr>
        <p:spPr>
          <a:xfrm flipH="1">
            <a:off x="4552500" y="789125"/>
            <a:ext cx="19500" cy="3680100"/>
          </a:xfrm>
          <a:prstGeom prst="straightConnector1">
            <a:avLst/>
          </a:prstGeom>
          <a:noFill/>
          <a:ln cap="flat" cmpd="sng" w="9525">
            <a:solidFill>
              <a:srgbClr val="DEE2E6"/>
            </a:solidFill>
            <a:prstDash val="solid"/>
            <a:round/>
            <a:headEnd len="med" w="med" type="none"/>
            <a:tailEnd len="med" w="med" type="none"/>
          </a:ln>
        </p:spPr>
      </p:cxnSp>
      <p:sp>
        <p:nvSpPr>
          <p:cNvPr id="109" name="Google Shape;109;p20"/>
          <p:cNvSpPr txBox="1"/>
          <p:nvPr/>
        </p:nvSpPr>
        <p:spPr>
          <a:xfrm>
            <a:off x="5332950" y="1051325"/>
            <a:ext cx="30000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Lowlights (what isn’t working well)</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Metric miss or decline</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Strategic objective missed</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Competitive loss</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Unexpected capital needs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cxnSp>
        <p:nvCxnSpPr>
          <p:cNvPr id="114" name="Google Shape;114;p21"/>
          <p:cNvCxnSpPr>
            <a:stCxn id="115" idx="3"/>
          </p:cNvCxnSpPr>
          <p:nvPr/>
        </p:nvCxnSpPr>
        <p:spPr>
          <a:xfrm>
            <a:off x="667768" y="4558350"/>
            <a:ext cx="4154100" cy="0"/>
          </a:xfrm>
          <a:prstGeom prst="straightConnector1">
            <a:avLst/>
          </a:prstGeom>
          <a:noFill/>
          <a:ln cap="flat" cmpd="sng" w="9525">
            <a:solidFill>
              <a:srgbClr val="DEE2E6"/>
            </a:solidFill>
            <a:prstDash val="solid"/>
            <a:round/>
            <a:headEnd len="med" w="med" type="none"/>
            <a:tailEnd len="med" w="med" type="none"/>
          </a:ln>
        </p:spPr>
      </p:cxnSp>
      <p:sp>
        <p:nvSpPr>
          <p:cNvPr id="116" name="Google Shape;116;p21"/>
          <p:cNvSpPr txBox="1"/>
          <p:nvPr/>
        </p:nvSpPr>
        <p:spPr>
          <a:xfrm>
            <a:off x="677228" y="3115475"/>
            <a:ext cx="5925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181818"/>
                </a:solidFill>
                <a:latin typeface="Lato"/>
                <a:ea typeface="Lato"/>
                <a:cs typeface="Lato"/>
                <a:sym typeface="Lato"/>
              </a:rPr>
              <a:t>$3.6M</a:t>
            </a:r>
            <a:endParaRPr sz="800">
              <a:solidFill>
                <a:srgbClr val="181818"/>
              </a:solidFill>
              <a:latin typeface="Lato"/>
              <a:ea typeface="Lato"/>
              <a:cs typeface="Lato"/>
              <a:sym typeface="Lato"/>
            </a:endParaRPr>
          </a:p>
        </p:txBody>
      </p:sp>
      <p:sp>
        <p:nvSpPr>
          <p:cNvPr id="117" name="Google Shape;117;p21"/>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Q1 </a:t>
            </a:r>
            <a:r>
              <a:rPr lang="en"/>
              <a:t>202</a:t>
            </a:r>
            <a:r>
              <a:rPr lang="en"/>
              <a:t>5 Cash and Burn</a:t>
            </a:r>
            <a:endParaRPr/>
          </a:p>
        </p:txBody>
      </p:sp>
      <p:sp>
        <p:nvSpPr>
          <p:cNvPr id="118" name="Google Shape;118;p21"/>
          <p:cNvSpPr txBox="1"/>
          <p:nvPr/>
        </p:nvSpPr>
        <p:spPr>
          <a:xfrm>
            <a:off x="5244900" y="920225"/>
            <a:ext cx="3739800" cy="2560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666666"/>
                </a:solidFill>
                <a:latin typeface="Lato"/>
                <a:ea typeface="Lato"/>
                <a:cs typeface="Lato"/>
                <a:sym typeface="Lato"/>
              </a:rPr>
              <a:t>Commentary on financial metrics</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Comment 1</a:t>
            </a:r>
            <a:endParaRPr>
              <a:solidFill>
                <a:srgbClr val="666666"/>
              </a:solidFill>
              <a:latin typeface="Lato"/>
              <a:ea typeface="Lato"/>
              <a:cs typeface="Lato"/>
              <a:sym typeface="Lato"/>
            </a:endParaRPr>
          </a:p>
          <a:p>
            <a:pPr indent="-235204" lvl="0" marL="374904" rtl="0" algn="l">
              <a:lnSpc>
                <a:spcPct val="115000"/>
              </a:lnSpc>
              <a:spcBef>
                <a:spcPts val="0"/>
              </a:spcBef>
              <a:spcAft>
                <a:spcPts val="0"/>
              </a:spcAft>
              <a:buClr>
                <a:srgbClr val="666666"/>
              </a:buClr>
              <a:buSzPts val="1400"/>
              <a:buFont typeface="Lato"/>
              <a:buChar char="●"/>
            </a:pPr>
            <a:r>
              <a:rPr lang="en">
                <a:solidFill>
                  <a:srgbClr val="666666"/>
                </a:solidFill>
                <a:latin typeface="Lato"/>
                <a:ea typeface="Lato"/>
                <a:cs typeface="Lato"/>
                <a:sym typeface="Lato"/>
              </a:rPr>
              <a:t>Comment 2</a:t>
            </a:r>
            <a:endParaRPr>
              <a:solidFill>
                <a:srgbClr val="666666"/>
              </a:solidFill>
              <a:latin typeface="Lato"/>
              <a:ea typeface="Lato"/>
              <a:cs typeface="Lato"/>
              <a:sym typeface="Lato"/>
            </a:endParaRPr>
          </a:p>
        </p:txBody>
      </p:sp>
      <p:sp>
        <p:nvSpPr>
          <p:cNvPr id="119" name="Google Shape;119;p21"/>
          <p:cNvSpPr txBox="1"/>
          <p:nvPr>
            <p:ph type="title"/>
          </p:nvPr>
        </p:nvSpPr>
        <p:spPr>
          <a:xfrm>
            <a:off x="8123700" y="385825"/>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2 minutes</a:t>
            </a:r>
            <a:endParaRPr sz="1000">
              <a:solidFill>
                <a:srgbClr val="666666"/>
              </a:solidFill>
            </a:endParaRPr>
          </a:p>
        </p:txBody>
      </p:sp>
      <p:sp>
        <p:nvSpPr>
          <p:cNvPr id="120" name="Google Shape;120;p21"/>
          <p:cNvSpPr txBox="1"/>
          <p:nvPr>
            <p:ph type="title"/>
          </p:nvPr>
        </p:nvSpPr>
        <p:spPr>
          <a:xfrm>
            <a:off x="6104100" y="3698250"/>
            <a:ext cx="14577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121" name="Google Shape;121;p21"/>
          <p:cNvSpPr txBox="1"/>
          <p:nvPr>
            <p:ph type="title"/>
          </p:nvPr>
        </p:nvSpPr>
        <p:spPr>
          <a:xfrm>
            <a:off x="6104100" y="3937525"/>
            <a:ext cx="2965200" cy="831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“Be ready to speak to cash in the bank and burn questions in the meeting. Best practice is to update your board members on these numbers monthly. Your goal should be to minimize surprises.”</a:t>
            </a:r>
            <a:endParaRPr sz="1000">
              <a:solidFill>
                <a:srgbClr val="666666"/>
              </a:solidFill>
              <a:latin typeface="Lato Light"/>
              <a:ea typeface="Lato Light"/>
              <a:cs typeface="Lato Light"/>
              <a:sym typeface="Lato Light"/>
            </a:endParaRPr>
          </a:p>
        </p:txBody>
      </p:sp>
      <p:cxnSp>
        <p:nvCxnSpPr>
          <p:cNvPr id="122" name="Google Shape;122;p21"/>
          <p:cNvCxnSpPr/>
          <p:nvPr/>
        </p:nvCxnSpPr>
        <p:spPr>
          <a:xfrm>
            <a:off x="5580600" y="3612134"/>
            <a:ext cx="3561300" cy="0"/>
          </a:xfrm>
          <a:prstGeom prst="straightConnector1">
            <a:avLst/>
          </a:prstGeom>
          <a:noFill/>
          <a:ln cap="flat" cmpd="sng" w="19050">
            <a:solidFill>
              <a:srgbClr val="2C4368"/>
            </a:solidFill>
            <a:prstDash val="solid"/>
            <a:round/>
            <a:headEnd len="med" w="med" type="none"/>
            <a:tailEnd len="med" w="med" type="none"/>
          </a:ln>
        </p:spPr>
      </p:cxnSp>
      <p:pic>
        <p:nvPicPr>
          <p:cNvPr id="123" name="Google Shape;123;p21"/>
          <p:cNvPicPr preferRelativeResize="0"/>
          <p:nvPr/>
        </p:nvPicPr>
        <p:blipFill>
          <a:blip r:embed="rId3">
            <a:alphaModFix/>
          </a:blip>
          <a:stretch>
            <a:fillRect/>
          </a:stretch>
        </p:blipFill>
        <p:spPr>
          <a:xfrm>
            <a:off x="5605748" y="3723325"/>
            <a:ext cx="498353" cy="496900"/>
          </a:xfrm>
          <a:prstGeom prst="rect">
            <a:avLst/>
          </a:prstGeom>
          <a:noFill/>
          <a:ln>
            <a:noFill/>
          </a:ln>
        </p:spPr>
      </p:pic>
      <p:sp>
        <p:nvSpPr>
          <p:cNvPr id="124" name="Google Shape;124;p21"/>
          <p:cNvSpPr txBox="1"/>
          <p:nvPr/>
        </p:nvSpPr>
        <p:spPr>
          <a:xfrm>
            <a:off x="359671" y="1003626"/>
            <a:ext cx="1160100" cy="18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800">
                <a:solidFill>
                  <a:srgbClr val="2C4368"/>
                </a:solidFill>
                <a:latin typeface="Lato"/>
                <a:ea typeface="Lato"/>
                <a:cs typeface="Lato"/>
                <a:sym typeface="Lato"/>
              </a:rPr>
              <a:t>CASH IN BANK</a:t>
            </a:r>
            <a:endParaRPr sz="800">
              <a:solidFill>
                <a:srgbClr val="2C4368"/>
              </a:solidFill>
              <a:latin typeface="Lato"/>
              <a:ea typeface="Lato"/>
              <a:cs typeface="Lato"/>
              <a:sym typeface="Lato"/>
            </a:endParaRPr>
          </a:p>
        </p:txBody>
      </p:sp>
      <p:sp>
        <p:nvSpPr>
          <p:cNvPr id="125" name="Google Shape;125;p21"/>
          <p:cNvSpPr txBox="1"/>
          <p:nvPr/>
        </p:nvSpPr>
        <p:spPr>
          <a:xfrm>
            <a:off x="1782884" y="1003626"/>
            <a:ext cx="1160100" cy="18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800">
                <a:solidFill>
                  <a:srgbClr val="2C4368"/>
                </a:solidFill>
                <a:latin typeface="Lato"/>
                <a:ea typeface="Lato"/>
                <a:cs typeface="Lato"/>
                <a:sym typeface="Lato"/>
              </a:rPr>
              <a:t>NET BURN</a:t>
            </a:r>
            <a:endParaRPr sz="800">
              <a:solidFill>
                <a:srgbClr val="2C4368"/>
              </a:solidFill>
              <a:latin typeface="Lato"/>
              <a:ea typeface="Lato"/>
              <a:cs typeface="Lato"/>
              <a:sym typeface="Lato"/>
            </a:endParaRPr>
          </a:p>
        </p:txBody>
      </p:sp>
      <p:sp>
        <p:nvSpPr>
          <p:cNvPr id="126" name="Google Shape;126;p21"/>
          <p:cNvSpPr txBox="1"/>
          <p:nvPr/>
        </p:nvSpPr>
        <p:spPr>
          <a:xfrm>
            <a:off x="3590620" y="1003626"/>
            <a:ext cx="1160100" cy="18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800">
                <a:solidFill>
                  <a:srgbClr val="2C4368"/>
                </a:solidFill>
                <a:latin typeface="Lato"/>
                <a:ea typeface="Lato"/>
                <a:cs typeface="Lato"/>
                <a:sym typeface="Lato"/>
              </a:rPr>
              <a:t>RUNWAY</a:t>
            </a:r>
            <a:endParaRPr sz="800">
              <a:solidFill>
                <a:srgbClr val="2C4368"/>
              </a:solidFill>
              <a:latin typeface="Lato"/>
              <a:ea typeface="Lato"/>
              <a:cs typeface="Lato"/>
              <a:sym typeface="Lato"/>
            </a:endParaRPr>
          </a:p>
        </p:txBody>
      </p:sp>
      <p:sp>
        <p:nvSpPr>
          <p:cNvPr id="127" name="Google Shape;127;p21"/>
          <p:cNvSpPr txBox="1"/>
          <p:nvPr/>
        </p:nvSpPr>
        <p:spPr>
          <a:xfrm>
            <a:off x="370021" y="1190238"/>
            <a:ext cx="1206900" cy="3225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181818"/>
                </a:solidFill>
                <a:latin typeface="Lato"/>
                <a:ea typeface="Lato"/>
                <a:cs typeface="Lato"/>
                <a:sym typeface="Lato"/>
              </a:rPr>
              <a:t>$5,100,742</a:t>
            </a:r>
            <a:endParaRPr>
              <a:latin typeface="Lato"/>
              <a:ea typeface="Lato"/>
              <a:cs typeface="Lato"/>
              <a:sym typeface="Lato"/>
            </a:endParaRPr>
          </a:p>
        </p:txBody>
      </p:sp>
      <p:sp>
        <p:nvSpPr>
          <p:cNvPr id="128" name="Google Shape;128;p21"/>
          <p:cNvSpPr txBox="1"/>
          <p:nvPr/>
        </p:nvSpPr>
        <p:spPr>
          <a:xfrm>
            <a:off x="1782884" y="1190238"/>
            <a:ext cx="1206900" cy="3225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E53E3E"/>
                </a:solidFill>
                <a:latin typeface="Lato"/>
                <a:ea typeface="Lato"/>
                <a:cs typeface="Lato"/>
                <a:sym typeface="Lato"/>
              </a:rPr>
              <a:t>-$68K</a:t>
            </a:r>
            <a:r>
              <a:rPr lang="en">
                <a:solidFill>
                  <a:srgbClr val="6C757D"/>
                </a:solidFill>
                <a:latin typeface="Lato"/>
                <a:ea typeface="Lato"/>
                <a:cs typeface="Lato"/>
                <a:sym typeface="Lato"/>
              </a:rPr>
              <a:t> (Mar)</a:t>
            </a:r>
            <a:endParaRPr>
              <a:solidFill>
                <a:srgbClr val="6C757D"/>
              </a:solidFill>
              <a:latin typeface="Lato"/>
              <a:ea typeface="Lato"/>
              <a:cs typeface="Lato"/>
              <a:sym typeface="Lato"/>
            </a:endParaRPr>
          </a:p>
        </p:txBody>
      </p:sp>
      <p:grpSp>
        <p:nvGrpSpPr>
          <p:cNvPr id="129" name="Google Shape;129;p21"/>
          <p:cNvGrpSpPr/>
          <p:nvPr/>
        </p:nvGrpSpPr>
        <p:grpSpPr>
          <a:xfrm>
            <a:off x="1782884" y="1482438"/>
            <a:ext cx="1609025" cy="253800"/>
            <a:chOff x="1931900" y="1560125"/>
            <a:chExt cx="1609025" cy="253800"/>
          </a:xfrm>
        </p:grpSpPr>
        <p:sp>
          <p:nvSpPr>
            <p:cNvPr id="130" name="Google Shape;130;p21"/>
            <p:cNvSpPr txBox="1"/>
            <p:nvPr/>
          </p:nvSpPr>
          <p:spPr>
            <a:xfrm>
              <a:off x="1931900" y="1560125"/>
              <a:ext cx="759300" cy="253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200"/>
                </a:spcAft>
                <a:buNone/>
              </a:pPr>
              <a:r>
                <a:rPr lang="en" sz="800">
                  <a:solidFill>
                    <a:srgbClr val="E53E3E"/>
                  </a:solidFill>
                  <a:latin typeface="Lato"/>
                  <a:ea typeface="Lato"/>
                  <a:cs typeface="Lato"/>
                  <a:sym typeface="Lato"/>
                </a:rPr>
                <a:t>-$243K</a:t>
              </a:r>
              <a:r>
                <a:rPr lang="en" sz="800">
                  <a:solidFill>
                    <a:srgbClr val="6C757D"/>
                  </a:solidFill>
                  <a:latin typeface="Lato"/>
                  <a:ea typeface="Lato"/>
                  <a:cs typeface="Lato"/>
                  <a:sym typeface="Lato"/>
                </a:rPr>
                <a:t> (</a:t>
              </a:r>
              <a:r>
                <a:rPr lang="en" sz="800">
                  <a:solidFill>
                    <a:srgbClr val="6C757D"/>
                  </a:solidFill>
                  <a:latin typeface="Lato"/>
                  <a:ea typeface="Lato"/>
                  <a:cs typeface="Lato"/>
                  <a:sym typeface="Lato"/>
                </a:rPr>
                <a:t>J</a:t>
              </a:r>
              <a:r>
                <a:rPr lang="en" sz="800">
                  <a:solidFill>
                    <a:srgbClr val="6C757D"/>
                  </a:solidFill>
                  <a:latin typeface="Lato"/>
                  <a:ea typeface="Lato"/>
                  <a:cs typeface="Lato"/>
                  <a:sym typeface="Lato"/>
                </a:rPr>
                <a:t>an)</a:t>
              </a:r>
              <a:endParaRPr sz="800">
                <a:solidFill>
                  <a:srgbClr val="6C757D"/>
                </a:solidFill>
                <a:latin typeface="Lato"/>
                <a:ea typeface="Lato"/>
                <a:cs typeface="Lato"/>
                <a:sym typeface="Lato"/>
              </a:endParaRPr>
            </a:p>
          </p:txBody>
        </p:sp>
        <p:sp>
          <p:nvSpPr>
            <p:cNvPr id="131" name="Google Shape;131;p21"/>
            <p:cNvSpPr txBox="1"/>
            <p:nvPr/>
          </p:nvSpPr>
          <p:spPr>
            <a:xfrm>
              <a:off x="2691325" y="1560125"/>
              <a:ext cx="849600" cy="253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200"/>
                </a:spcAft>
                <a:buNone/>
              </a:pPr>
              <a:r>
                <a:rPr lang="en" sz="800">
                  <a:solidFill>
                    <a:srgbClr val="E53E3E"/>
                  </a:solidFill>
                  <a:latin typeface="Lato"/>
                  <a:ea typeface="Lato"/>
                  <a:cs typeface="Lato"/>
                  <a:sym typeface="Lato"/>
                </a:rPr>
                <a:t>-$232K</a:t>
              </a:r>
              <a:r>
                <a:rPr lang="en" sz="800">
                  <a:solidFill>
                    <a:srgbClr val="6C757D"/>
                  </a:solidFill>
                  <a:latin typeface="Lato"/>
                  <a:ea typeface="Lato"/>
                  <a:cs typeface="Lato"/>
                  <a:sym typeface="Lato"/>
                </a:rPr>
                <a:t> (Feb)</a:t>
              </a:r>
              <a:endParaRPr sz="800">
                <a:solidFill>
                  <a:srgbClr val="6C757D"/>
                </a:solidFill>
                <a:latin typeface="Lato"/>
                <a:ea typeface="Lato"/>
                <a:cs typeface="Lato"/>
                <a:sym typeface="Lato"/>
              </a:endParaRPr>
            </a:p>
          </p:txBody>
        </p:sp>
      </p:grpSp>
      <p:sp>
        <p:nvSpPr>
          <p:cNvPr id="132" name="Google Shape;132;p21"/>
          <p:cNvSpPr txBox="1"/>
          <p:nvPr/>
        </p:nvSpPr>
        <p:spPr>
          <a:xfrm>
            <a:off x="3590620" y="1190238"/>
            <a:ext cx="1206900" cy="3225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181818"/>
                </a:solidFill>
                <a:latin typeface="Lato"/>
                <a:ea typeface="Lato"/>
                <a:cs typeface="Lato"/>
                <a:sym typeface="Lato"/>
              </a:rPr>
              <a:t>28 months</a:t>
            </a:r>
            <a:endParaRPr>
              <a:solidFill>
                <a:srgbClr val="181818"/>
              </a:solidFill>
              <a:latin typeface="Lato"/>
              <a:ea typeface="Lato"/>
              <a:cs typeface="Lato"/>
              <a:sym typeface="Lato"/>
            </a:endParaRPr>
          </a:p>
        </p:txBody>
      </p:sp>
      <p:sp>
        <p:nvSpPr>
          <p:cNvPr id="133" name="Google Shape;133;p21"/>
          <p:cNvSpPr txBox="1"/>
          <p:nvPr/>
        </p:nvSpPr>
        <p:spPr>
          <a:xfrm>
            <a:off x="3590620" y="1482438"/>
            <a:ext cx="1092600" cy="253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200"/>
              </a:spcAft>
              <a:buNone/>
            </a:pPr>
            <a:r>
              <a:rPr lang="en" sz="800">
                <a:solidFill>
                  <a:srgbClr val="666666"/>
                </a:solidFill>
                <a:latin typeface="Lato"/>
                <a:ea typeface="Lato"/>
                <a:cs typeface="Lato"/>
                <a:sym typeface="Lato"/>
              </a:rPr>
              <a:t>M</a:t>
            </a:r>
            <a:r>
              <a:rPr lang="en" sz="800">
                <a:solidFill>
                  <a:srgbClr val="666666"/>
                </a:solidFill>
                <a:latin typeface="Lato"/>
                <a:ea typeface="Lato"/>
                <a:cs typeface="Lato"/>
                <a:sym typeface="Lato"/>
              </a:rPr>
              <a:t>ar 202</a:t>
            </a:r>
            <a:r>
              <a:rPr lang="en" sz="800">
                <a:solidFill>
                  <a:srgbClr val="666666"/>
                </a:solidFill>
                <a:latin typeface="Lato"/>
                <a:ea typeface="Lato"/>
                <a:cs typeface="Lato"/>
                <a:sym typeface="Lato"/>
              </a:rPr>
              <a:t>5</a:t>
            </a:r>
            <a:endParaRPr sz="800">
              <a:solidFill>
                <a:srgbClr val="666666"/>
              </a:solidFill>
              <a:latin typeface="Lato"/>
              <a:ea typeface="Lato"/>
              <a:cs typeface="Lato"/>
              <a:sym typeface="Lato"/>
            </a:endParaRPr>
          </a:p>
        </p:txBody>
      </p:sp>
      <p:sp>
        <p:nvSpPr>
          <p:cNvPr id="134" name="Google Shape;134;p21"/>
          <p:cNvSpPr txBox="1"/>
          <p:nvPr/>
        </p:nvSpPr>
        <p:spPr>
          <a:xfrm>
            <a:off x="370020" y="1482438"/>
            <a:ext cx="1092600" cy="253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200"/>
              </a:spcAft>
              <a:buNone/>
            </a:pPr>
            <a:r>
              <a:rPr lang="en" sz="800">
                <a:solidFill>
                  <a:srgbClr val="666666"/>
                </a:solidFill>
                <a:latin typeface="Lato"/>
                <a:ea typeface="Lato"/>
                <a:cs typeface="Lato"/>
                <a:sym typeface="Lato"/>
              </a:rPr>
              <a:t>As of </a:t>
            </a:r>
            <a:r>
              <a:rPr lang="en" sz="800">
                <a:solidFill>
                  <a:srgbClr val="666666"/>
                </a:solidFill>
                <a:latin typeface="Lato"/>
                <a:ea typeface="Lato"/>
                <a:cs typeface="Lato"/>
                <a:sym typeface="Lato"/>
              </a:rPr>
              <a:t>03/31/20</a:t>
            </a:r>
            <a:r>
              <a:rPr lang="en" sz="800">
                <a:solidFill>
                  <a:srgbClr val="666666"/>
                </a:solidFill>
                <a:latin typeface="Lato"/>
                <a:ea typeface="Lato"/>
                <a:cs typeface="Lato"/>
                <a:sym typeface="Lato"/>
              </a:rPr>
              <a:t>25</a:t>
            </a:r>
            <a:endParaRPr sz="800">
              <a:solidFill>
                <a:srgbClr val="666666"/>
              </a:solidFill>
              <a:latin typeface="Lato"/>
              <a:ea typeface="Lato"/>
              <a:cs typeface="Lato"/>
              <a:sym typeface="Lato"/>
            </a:endParaRPr>
          </a:p>
        </p:txBody>
      </p:sp>
      <p:sp>
        <p:nvSpPr>
          <p:cNvPr id="135" name="Google Shape;135;p21"/>
          <p:cNvSpPr txBox="1"/>
          <p:nvPr/>
        </p:nvSpPr>
        <p:spPr>
          <a:xfrm>
            <a:off x="1861813" y="2200151"/>
            <a:ext cx="11601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2C4368"/>
                </a:solidFill>
                <a:latin typeface="Lato"/>
                <a:ea typeface="Lato"/>
                <a:cs typeface="Lato"/>
                <a:sym typeface="Lato"/>
              </a:rPr>
              <a:t>MONTHLY BALANCE</a:t>
            </a:r>
            <a:endParaRPr sz="800">
              <a:solidFill>
                <a:srgbClr val="2C4368"/>
              </a:solidFill>
              <a:latin typeface="Lato"/>
              <a:ea typeface="Lato"/>
              <a:cs typeface="Lato"/>
              <a:sym typeface="Lato"/>
            </a:endParaRPr>
          </a:p>
        </p:txBody>
      </p:sp>
      <p:pic>
        <p:nvPicPr>
          <p:cNvPr id="136" name="Google Shape;136;p21"/>
          <p:cNvPicPr preferRelativeResize="0"/>
          <p:nvPr/>
        </p:nvPicPr>
        <p:blipFill>
          <a:blip r:embed="rId4">
            <a:alphaModFix/>
          </a:blip>
          <a:stretch>
            <a:fillRect/>
          </a:stretch>
        </p:blipFill>
        <p:spPr>
          <a:xfrm>
            <a:off x="7933150" y="371000"/>
            <a:ext cx="211350" cy="211350"/>
          </a:xfrm>
          <a:prstGeom prst="rect">
            <a:avLst/>
          </a:prstGeom>
          <a:noFill/>
          <a:ln>
            <a:noFill/>
          </a:ln>
        </p:spPr>
      </p:pic>
      <p:grpSp>
        <p:nvGrpSpPr>
          <p:cNvPr id="137" name="Google Shape;137;p21"/>
          <p:cNvGrpSpPr/>
          <p:nvPr/>
        </p:nvGrpSpPr>
        <p:grpSpPr>
          <a:xfrm>
            <a:off x="261268" y="2571750"/>
            <a:ext cx="504900" cy="186600"/>
            <a:chOff x="261268" y="2571750"/>
            <a:chExt cx="504900" cy="186600"/>
          </a:xfrm>
        </p:grpSpPr>
        <p:cxnSp>
          <p:nvCxnSpPr>
            <p:cNvPr id="138" name="Google Shape;138;p21"/>
            <p:cNvCxnSpPr/>
            <p:nvPr/>
          </p:nvCxnSpPr>
          <p:spPr>
            <a:xfrm>
              <a:off x="667768" y="2683275"/>
              <a:ext cx="98400" cy="0"/>
            </a:xfrm>
            <a:prstGeom prst="straightConnector1">
              <a:avLst/>
            </a:prstGeom>
            <a:noFill/>
            <a:ln cap="flat" cmpd="sng" w="9525">
              <a:solidFill>
                <a:srgbClr val="DEE2E6"/>
              </a:solidFill>
              <a:prstDash val="solid"/>
              <a:round/>
              <a:headEnd len="med" w="med" type="none"/>
              <a:tailEnd len="med" w="med" type="none"/>
            </a:ln>
          </p:spPr>
        </p:cxnSp>
        <p:sp>
          <p:nvSpPr>
            <p:cNvPr id="139" name="Google Shape;139;p21"/>
            <p:cNvSpPr txBox="1"/>
            <p:nvPr/>
          </p:nvSpPr>
          <p:spPr>
            <a:xfrm>
              <a:off x="261268" y="2571750"/>
              <a:ext cx="406500" cy="186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n" sz="800">
                  <a:solidFill>
                    <a:srgbClr val="6C757D"/>
                  </a:solidFill>
                  <a:latin typeface="Lato"/>
                  <a:ea typeface="Lato"/>
                  <a:cs typeface="Lato"/>
                  <a:sym typeface="Lato"/>
                </a:rPr>
                <a:t>$6M</a:t>
              </a:r>
              <a:endParaRPr sz="800">
                <a:solidFill>
                  <a:srgbClr val="6C757D"/>
                </a:solidFill>
                <a:latin typeface="Lato"/>
                <a:ea typeface="Lato"/>
                <a:cs typeface="Lato"/>
                <a:sym typeface="Lato"/>
              </a:endParaRPr>
            </a:p>
          </p:txBody>
        </p:sp>
      </p:grpSp>
      <p:grpSp>
        <p:nvGrpSpPr>
          <p:cNvPr id="140" name="Google Shape;140;p21"/>
          <p:cNvGrpSpPr/>
          <p:nvPr/>
        </p:nvGrpSpPr>
        <p:grpSpPr>
          <a:xfrm>
            <a:off x="261268" y="3518400"/>
            <a:ext cx="504900" cy="186600"/>
            <a:chOff x="261268" y="3518400"/>
            <a:chExt cx="504900" cy="186600"/>
          </a:xfrm>
        </p:grpSpPr>
        <p:cxnSp>
          <p:nvCxnSpPr>
            <p:cNvPr id="141" name="Google Shape;141;p21"/>
            <p:cNvCxnSpPr/>
            <p:nvPr/>
          </p:nvCxnSpPr>
          <p:spPr>
            <a:xfrm>
              <a:off x="667768" y="3626000"/>
              <a:ext cx="98400" cy="0"/>
            </a:xfrm>
            <a:prstGeom prst="straightConnector1">
              <a:avLst/>
            </a:prstGeom>
            <a:noFill/>
            <a:ln cap="flat" cmpd="sng" w="9525">
              <a:solidFill>
                <a:srgbClr val="DEE2E6"/>
              </a:solidFill>
              <a:prstDash val="solid"/>
              <a:round/>
              <a:headEnd len="med" w="med" type="none"/>
              <a:tailEnd len="med" w="med" type="none"/>
            </a:ln>
          </p:spPr>
        </p:cxnSp>
        <p:sp>
          <p:nvSpPr>
            <p:cNvPr id="142" name="Google Shape;142;p21"/>
            <p:cNvSpPr txBox="1"/>
            <p:nvPr/>
          </p:nvSpPr>
          <p:spPr>
            <a:xfrm>
              <a:off x="261268" y="3518400"/>
              <a:ext cx="406500" cy="186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n" sz="800">
                  <a:solidFill>
                    <a:srgbClr val="6C757D"/>
                  </a:solidFill>
                  <a:latin typeface="Lato"/>
                  <a:ea typeface="Lato"/>
                  <a:cs typeface="Lato"/>
                  <a:sym typeface="Lato"/>
                </a:rPr>
                <a:t>$3M</a:t>
              </a:r>
              <a:endParaRPr sz="800">
                <a:solidFill>
                  <a:srgbClr val="6C757D"/>
                </a:solidFill>
                <a:latin typeface="Lato"/>
                <a:ea typeface="Lato"/>
                <a:cs typeface="Lato"/>
                <a:sym typeface="Lato"/>
              </a:endParaRPr>
            </a:p>
          </p:txBody>
        </p:sp>
      </p:grpSp>
      <p:sp>
        <p:nvSpPr>
          <p:cNvPr id="115" name="Google Shape;115;p21"/>
          <p:cNvSpPr txBox="1"/>
          <p:nvPr/>
        </p:nvSpPr>
        <p:spPr>
          <a:xfrm>
            <a:off x="261268" y="4465050"/>
            <a:ext cx="406500" cy="186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n" sz="800">
                <a:solidFill>
                  <a:srgbClr val="666666"/>
                </a:solidFill>
                <a:latin typeface="Lato"/>
                <a:ea typeface="Lato"/>
                <a:cs typeface="Lato"/>
                <a:sym typeface="Lato"/>
              </a:rPr>
              <a:t>$0M</a:t>
            </a:r>
            <a:endParaRPr sz="800">
              <a:solidFill>
                <a:srgbClr val="666666"/>
              </a:solidFill>
              <a:latin typeface="Lato"/>
              <a:ea typeface="Lato"/>
              <a:cs typeface="Lato"/>
              <a:sym typeface="Lato"/>
            </a:endParaRPr>
          </a:p>
        </p:txBody>
      </p:sp>
      <p:sp>
        <p:nvSpPr>
          <p:cNvPr id="143" name="Google Shape;143;p21"/>
          <p:cNvSpPr/>
          <p:nvPr/>
        </p:nvSpPr>
        <p:spPr>
          <a:xfrm>
            <a:off x="815275" y="3358600"/>
            <a:ext cx="316500" cy="1201800"/>
          </a:xfrm>
          <a:prstGeom prst="rect">
            <a:avLst/>
          </a:prstGeom>
          <a:solidFill>
            <a:srgbClr val="48BB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21"/>
          <p:cNvSpPr txBox="1"/>
          <p:nvPr/>
        </p:nvSpPr>
        <p:spPr>
          <a:xfrm>
            <a:off x="667775" y="4681275"/>
            <a:ext cx="6786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666666"/>
                </a:solidFill>
                <a:latin typeface="Lato"/>
                <a:ea typeface="Lato"/>
                <a:cs typeface="Lato"/>
                <a:sym typeface="Lato"/>
              </a:rPr>
              <a:t>Oct</a:t>
            </a:r>
            <a:r>
              <a:rPr lang="en" sz="800">
                <a:solidFill>
                  <a:srgbClr val="666666"/>
                </a:solidFill>
                <a:latin typeface="Lato"/>
                <a:ea typeface="Lato"/>
                <a:cs typeface="Lato"/>
                <a:sym typeface="Lato"/>
              </a:rPr>
              <a:t> 202</a:t>
            </a:r>
            <a:r>
              <a:rPr lang="en" sz="800">
                <a:solidFill>
                  <a:srgbClr val="666666"/>
                </a:solidFill>
                <a:latin typeface="Lato"/>
                <a:ea typeface="Lato"/>
                <a:cs typeface="Lato"/>
                <a:sym typeface="Lato"/>
              </a:rPr>
              <a:t>5</a:t>
            </a:r>
            <a:endParaRPr sz="800">
              <a:solidFill>
                <a:srgbClr val="666666"/>
              </a:solidFill>
              <a:latin typeface="Lato"/>
              <a:ea typeface="Lato"/>
              <a:cs typeface="Lato"/>
              <a:sym typeface="Lato"/>
            </a:endParaRPr>
          </a:p>
        </p:txBody>
      </p:sp>
      <p:sp>
        <p:nvSpPr>
          <p:cNvPr id="145" name="Google Shape;145;p21"/>
          <p:cNvSpPr txBox="1"/>
          <p:nvPr/>
        </p:nvSpPr>
        <p:spPr>
          <a:xfrm>
            <a:off x="1362875" y="4681275"/>
            <a:ext cx="6786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666666"/>
                </a:solidFill>
                <a:latin typeface="Lato"/>
                <a:ea typeface="Lato"/>
                <a:cs typeface="Lato"/>
                <a:sym typeface="Lato"/>
              </a:rPr>
              <a:t>Nov </a:t>
            </a:r>
            <a:r>
              <a:rPr lang="en" sz="800">
                <a:solidFill>
                  <a:srgbClr val="666666"/>
                </a:solidFill>
                <a:latin typeface="Lato"/>
                <a:ea typeface="Lato"/>
                <a:cs typeface="Lato"/>
                <a:sym typeface="Lato"/>
              </a:rPr>
              <a:t>2025</a:t>
            </a:r>
            <a:endParaRPr sz="800">
              <a:solidFill>
                <a:srgbClr val="666666"/>
              </a:solidFill>
              <a:latin typeface="Lato"/>
              <a:ea typeface="Lato"/>
              <a:cs typeface="Lato"/>
              <a:sym typeface="Lato"/>
            </a:endParaRPr>
          </a:p>
        </p:txBody>
      </p:sp>
      <p:sp>
        <p:nvSpPr>
          <p:cNvPr id="146" name="Google Shape;146;p21"/>
          <p:cNvSpPr txBox="1"/>
          <p:nvPr/>
        </p:nvSpPr>
        <p:spPr>
          <a:xfrm>
            <a:off x="2057975" y="4681275"/>
            <a:ext cx="6786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666666"/>
                </a:solidFill>
                <a:latin typeface="Lato"/>
                <a:ea typeface="Lato"/>
                <a:cs typeface="Lato"/>
                <a:sym typeface="Lato"/>
              </a:rPr>
              <a:t>Dec</a:t>
            </a:r>
            <a:r>
              <a:rPr lang="en" sz="800">
                <a:solidFill>
                  <a:srgbClr val="666666"/>
                </a:solidFill>
                <a:latin typeface="Lato"/>
                <a:ea typeface="Lato"/>
                <a:cs typeface="Lato"/>
                <a:sym typeface="Lato"/>
              </a:rPr>
              <a:t> 2025</a:t>
            </a:r>
            <a:endParaRPr sz="800">
              <a:solidFill>
                <a:srgbClr val="666666"/>
              </a:solidFill>
              <a:latin typeface="Lato"/>
              <a:ea typeface="Lato"/>
              <a:cs typeface="Lato"/>
              <a:sym typeface="Lato"/>
            </a:endParaRPr>
          </a:p>
        </p:txBody>
      </p:sp>
      <p:sp>
        <p:nvSpPr>
          <p:cNvPr id="147" name="Google Shape;147;p21"/>
          <p:cNvSpPr txBox="1"/>
          <p:nvPr/>
        </p:nvSpPr>
        <p:spPr>
          <a:xfrm>
            <a:off x="2753075" y="4681275"/>
            <a:ext cx="6786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666666"/>
                </a:solidFill>
                <a:latin typeface="Lato"/>
                <a:ea typeface="Lato"/>
                <a:cs typeface="Lato"/>
                <a:sym typeface="Lato"/>
              </a:rPr>
              <a:t>Jan 2025</a:t>
            </a:r>
            <a:endParaRPr sz="800">
              <a:solidFill>
                <a:srgbClr val="666666"/>
              </a:solidFill>
              <a:latin typeface="Lato"/>
              <a:ea typeface="Lato"/>
              <a:cs typeface="Lato"/>
              <a:sym typeface="Lato"/>
            </a:endParaRPr>
          </a:p>
        </p:txBody>
      </p:sp>
      <p:sp>
        <p:nvSpPr>
          <p:cNvPr id="148" name="Google Shape;148;p21"/>
          <p:cNvSpPr txBox="1"/>
          <p:nvPr/>
        </p:nvSpPr>
        <p:spPr>
          <a:xfrm>
            <a:off x="3448175" y="4681275"/>
            <a:ext cx="6786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666666"/>
                </a:solidFill>
                <a:latin typeface="Lato"/>
                <a:ea typeface="Lato"/>
                <a:cs typeface="Lato"/>
                <a:sym typeface="Lato"/>
              </a:rPr>
              <a:t>Feb</a:t>
            </a:r>
            <a:r>
              <a:rPr lang="en" sz="800">
                <a:solidFill>
                  <a:srgbClr val="666666"/>
                </a:solidFill>
                <a:latin typeface="Lato"/>
                <a:ea typeface="Lato"/>
                <a:cs typeface="Lato"/>
                <a:sym typeface="Lato"/>
              </a:rPr>
              <a:t> 2025</a:t>
            </a:r>
            <a:endParaRPr sz="800">
              <a:solidFill>
                <a:srgbClr val="666666"/>
              </a:solidFill>
              <a:latin typeface="Lato"/>
              <a:ea typeface="Lato"/>
              <a:cs typeface="Lato"/>
              <a:sym typeface="Lato"/>
            </a:endParaRPr>
          </a:p>
        </p:txBody>
      </p:sp>
      <p:sp>
        <p:nvSpPr>
          <p:cNvPr id="149" name="Google Shape;149;p21"/>
          <p:cNvSpPr txBox="1"/>
          <p:nvPr/>
        </p:nvSpPr>
        <p:spPr>
          <a:xfrm>
            <a:off x="4143275" y="4681275"/>
            <a:ext cx="6786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666666"/>
                </a:solidFill>
                <a:latin typeface="Lato"/>
                <a:ea typeface="Lato"/>
                <a:cs typeface="Lato"/>
                <a:sym typeface="Lato"/>
              </a:rPr>
              <a:t>Mar</a:t>
            </a:r>
            <a:r>
              <a:rPr lang="en" sz="800">
                <a:solidFill>
                  <a:srgbClr val="666666"/>
                </a:solidFill>
                <a:latin typeface="Lato"/>
                <a:ea typeface="Lato"/>
                <a:cs typeface="Lato"/>
                <a:sym typeface="Lato"/>
              </a:rPr>
              <a:t> 2025</a:t>
            </a:r>
            <a:endParaRPr sz="800">
              <a:solidFill>
                <a:srgbClr val="666666"/>
              </a:solidFill>
              <a:latin typeface="Lato"/>
              <a:ea typeface="Lato"/>
              <a:cs typeface="Lato"/>
              <a:sym typeface="Lato"/>
            </a:endParaRPr>
          </a:p>
        </p:txBody>
      </p:sp>
      <p:sp>
        <p:nvSpPr>
          <p:cNvPr id="150" name="Google Shape;150;p21"/>
          <p:cNvSpPr/>
          <p:nvPr/>
        </p:nvSpPr>
        <p:spPr>
          <a:xfrm>
            <a:off x="1524275" y="3248100"/>
            <a:ext cx="316500" cy="1312200"/>
          </a:xfrm>
          <a:prstGeom prst="rect">
            <a:avLst/>
          </a:prstGeom>
          <a:solidFill>
            <a:srgbClr val="48BB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1"/>
          <p:cNvSpPr/>
          <p:nvPr/>
        </p:nvSpPr>
        <p:spPr>
          <a:xfrm>
            <a:off x="2233250" y="2758350"/>
            <a:ext cx="316500" cy="1802100"/>
          </a:xfrm>
          <a:prstGeom prst="rect">
            <a:avLst/>
          </a:prstGeom>
          <a:solidFill>
            <a:srgbClr val="48BB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1"/>
          <p:cNvSpPr/>
          <p:nvPr/>
        </p:nvSpPr>
        <p:spPr>
          <a:xfrm>
            <a:off x="2908875" y="2906250"/>
            <a:ext cx="316500" cy="1654200"/>
          </a:xfrm>
          <a:prstGeom prst="rect">
            <a:avLst/>
          </a:prstGeom>
          <a:solidFill>
            <a:srgbClr val="48BB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1"/>
          <p:cNvSpPr/>
          <p:nvPr/>
        </p:nvSpPr>
        <p:spPr>
          <a:xfrm>
            <a:off x="3629213" y="3082350"/>
            <a:ext cx="316500" cy="1478100"/>
          </a:xfrm>
          <a:prstGeom prst="rect">
            <a:avLst/>
          </a:prstGeom>
          <a:solidFill>
            <a:srgbClr val="48BB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1"/>
          <p:cNvSpPr/>
          <p:nvPr/>
        </p:nvSpPr>
        <p:spPr>
          <a:xfrm>
            <a:off x="4349575" y="3248200"/>
            <a:ext cx="316500" cy="1312200"/>
          </a:xfrm>
          <a:prstGeom prst="rect">
            <a:avLst/>
          </a:prstGeom>
          <a:solidFill>
            <a:srgbClr val="48BB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1"/>
          <p:cNvSpPr txBox="1"/>
          <p:nvPr/>
        </p:nvSpPr>
        <p:spPr>
          <a:xfrm>
            <a:off x="1405928" y="3027400"/>
            <a:ext cx="5925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181818"/>
                </a:solidFill>
                <a:latin typeface="Lato"/>
                <a:ea typeface="Lato"/>
                <a:cs typeface="Lato"/>
                <a:sym typeface="Lato"/>
              </a:rPr>
              <a:t>$4M</a:t>
            </a:r>
            <a:endParaRPr sz="800">
              <a:solidFill>
                <a:srgbClr val="181818"/>
              </a:solidFill>
              <a:latin typeface="Lato"/>
              <a:ea typeface="Lato"/>
              <a:cs typeface="Lato"/>
              <a:sym typeface="Lato"/>
            </a:endParaRPr>
          </a:p>
        </p:txBody>
      </p:sp>
      <p:sp>
        <p:nvSpPr>
          <p:cNvPr id="156" name="Google Shape;156;p21"/>
          <p:cNvSpPr txBox="1"/>
          <p:nvPr/>
        </p:nvSpPr>
        <p:spPr>
          <a:xfrm>
            <a:off x="2095328" y="2545675"/>
            <a:ext cx="5925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181818"/>
                </a:solidFill>
                <a:latin typeface="Lato"/>
                <a:ea typeface="Lato"/>
                <a:cs typeface="Lato"/>
                <a:sym typeface="Lato"/>
              </a:rPr>
              <a:t>$5.9M</a:t>
            </a:r>
            <a:endParaRPr sz="800">
              <a:solidFill>
                <a:srgbClr val="181818"/>
              </a:solidFill>
              <a:latin typeface="Lato"/>
              <a:ea typeface="Lato"/>
              <a:cs typeface="Lato"/>
              <a:sym typeface="Lato"/>
            </a:endParaRPr>
          </a:p>
        </p:txBody>
      </p:sp>
      <p:sp>
        <p:nvSpPr>
          <p:cNvPr id="157" name="Google Shape;157;p21"/>
          <p:cNvSpPr txBox="1"/>
          <p:nvPr/>
        </p:nvSpPr>
        <p:spPr>
          <a:xfrm>
            <a:off x="2770878" y="2695875"/>
            <a:ext cx="5925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181818"/>
                </a:solidFill>
                <a:latin typeface="Lato"/>
                <a:ea typeface="Lato"/>
                <a:cs typeface="Lato"/>
                <a:sym typeface="Lato"/>
              </a:rPr>
              <a:t>$5.6M</a:t>
            </a:r>
            <a:endParaRPr sz="800">
              <a:solidFill>
                <a:srgbClr val="181818"/>
              </a:solidFill>
              <a:latin typeface="Lato"/>
              <a:ea typeface="Lato"/>
              <a:cs typeface="Lato"/>
              <a:sym typeface="Lato"/>
            </a:endParaRPr>
          </a:p>
        </p:txBody>
      </p:sp>
      <p:sp>
        <p:nvSpPr>
          <p:cNvPr id="158" name="Google Shape;158;p21"/>
          <p:cNvSpPr txBox="1"/>
          <p:nvPr/>
        </p:nvSpPr>
        <p:spPr>
          <a:xfrm>
            <a:off x="3491228" y="2842450"/>
            <a:ext cx="5925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181818"/>
                </a:solidFill>
                <a:latin typeface="Lato"/>
                <a:ea typeface="Lato"/>
                <a:cs typeface="Lato"/>
                <a:sym typeface="Lato"/>
              </a:rPr>
              <a:t>$5.4M</a:t>
            </a:r>
            <a:endParaRPr sz="800">
              <a:solidFill>
                <a:srgbClr val="181818"/>
              </a:solidFill>
              <a:latin typeface="Lato"/>
              <a:ea typeface="Lato"/>
              <a:cs typeface="Lato"/>
              <a:sym typeface="Lato"/>
            </a:endParaRPr>
          </a:p>
        </p:txBody>
      </p:sp>
      <p:sp>
        <p:nvSpPr>
          <p:cNvPr id="159" name="Google Shape;159;p21"/>
          <p:cNvSpPr txBox="1"/>
          <p:nvPr/>
        </p:nvSpPr>
        <p:spPr>
          <a:xfrm>
            <a:off x="4211578" y="3027400"/>
            <a:ext cx="592500" cy="186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rgbClr val="181818"/>
                </a:solidFill>
                <a:latin typeface="Lato"/>
                <a:ea typeface="Lato"/>
                <a:cs typeface="Lato"/>
                <a:sym typeface="Lato"/>
              </a:rPr>
              <a:t>$5.2M</a:t>
            </a:r>
            <a:endParaRPr sz="800">
              <a:solidFill>
                <a:srgbClr val="181818"/>
              </a:solidFill>
              <a:latin typeface="Lato"/>
              <a:ea typeface="Lato"/>
              <a:cs typeface="Lato"/>
              <a:sym typeface="Lato"/>
            </a:endParaRPr>
          </a:p>
        </p:txBody>
      </p:sp>
      <p:cxnSp>
        <p:nvCxnSpPr>
          <p:cNvPr id="160" name="Google Shape;160;p21"/>
          <p:cNvCxnSpPr/>
          <p:nvPr/>
        </p:nvCxnSpPr>
        <p:spPr>
          <a:xfrm>
            <a:off x="336250" y="1963300"/>
            <a:ext cx="4485600" cy="0"/>
          </a:xfrm>
          <a:prstGeom prst="straightConnector1">
            <a:avLst/>
          </a:prstGeom>
          <a:noFill/>
          <a:ln cap="flat" cmpd="sng" w="9525">
            <a:solidFill>
              <a:srgbClr val="DEE2E6"/>
            </a:solidFill>
            <a:prstDash val="solid"/>
            <a:round/>
            <a:headEnd len="med" w="med" type="none"/>
            <a:tailEnd len="med" w="med"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2"/>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2025</a:t>
            </a:r>
            <a:r>
              <a:rPr lang="en"/>
              <a:t>-202</a:t>
            </a:r>
            <a:r>
              <a:rPr lang="en"/>
              <a:t>6</a:t>
            </a:r>
            <a:r>
              <a:rPr lang="en"/>
              <a:t> Forecast</a:t>
            </a:r>
            <a:endParaRPr/>
          </a:p>
        </p:txBody>
      </p:sp>
      <p:sp>
        <p:nvSpPr>
          <p:cNvPr id="166" name="Google Shape;166;p22"/>
          <p:cNvSpPr txBox="1"/>
          <p:nvPr>
            <p:ph type="title"/>
          </p:nvPr>
        </p:nvSpPr>
        <p:spPr>
          <a:xfrm>
            <a:off x="6308200" y="774400"/>
            <a:ext cx="14073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167" name="Google Shape;167;p22"/>
          <p:cNvSpPr txBox="1"/>
          <p:nvPr>
            <p:ph type="title"/>
          </p:nvPr>
        </p:nvSpPr>
        <p:spPr>
          <a:xfrm>
            <a:off x="6308200" y="1013675"/>
            <a:ext cx="2647200" cy="676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"Be clear with how much runway you have left based on a few different revenue and cash burn assumptions. These aren't just bad/good/great projections. There should be detailed thought behind each assumption that you can speak to if necessary."</a:t>
            </a:r>
            <a:endParaRPr sz="1000" strike="sngStrike">
              <a:solidFill>
                <a:srgbClr val="666666"/>
              </a:solidFill>
              <a:latin typeface="Lato Light"/>
              <a:ea typeface="Lato Light"/>
              <a:cs typeface="Lato Light"/>
              <a:sym typeface="Lato Light"/>
            </a:endParaRPr>
          </a:p>
        </p:txBody>
      </p:sp>
      <p:cxnSp>
        <p:nvCxnSpPr>
          <p:cNvPr id="168" name="Google Shape;168;p22"/>
          <p:cNvCxnSpPr/>
          <p:nvPr/>
        </p:nvCxnSpPr>
        <p:spPr>
          <a:xfrm>
            <a:off x="5682000" y="688284"/>
            <a:ext cx="3469800" cy="0"/>
          </a:xfrm>
          <a:prstGeom prst="straightConnector1">
            <a:avLst/>
          </a:prstGeom>
          <a:noFill/>
          <a:ln cap="flat" cmpd="sng" w="19050">
            <a:solidFill>
              <a:srgbClr val="2C4368"/>
            </a:solidFill>
            <a:prstDash val="solid"/>
            <a:round/>
            <a:headEnd len="med" w="med" type="none"/>
            <a:tailEnd len="med" w="med" type="none"/>
          </a:ln>
        </p:spPr>
      </p:cxnSp>
      <p:pic>
        <p:nvPicPr>
          <p:cNvPr id="169" name="Google Shape;169;p22"/>
          <p:cNvPicPr preferRelativeResize="0"/>
          <p:nvPr/>
        </p:nvPicPr>
        <p:blipFill>
          <a:blip r:embed="rId3">
            <a:alphaModFix/>
          </a:blip>
          <a:stretch>
            <a:fillRect/>
          </a:stretch>
        </p:blipFill>
        <p:spPr>
          <a:xfrm>
            <a:off x="5707148" y="799475"/>
            <a:ext cx="498353" cy="496900"/>
          </a:xfrm>
          <a:prstGeom prst="rect">
            <a:avLst/>
          </a:prstGeom>
          <a:noFill/>
          <a:ln>
            <a:noFill/>
          </a:ln>
        </p:spPr>
      </p:pic>
      <p:sp>
        <p:nvSpPr>
          <p:cNvPr id="170" name="Google Shape;170;p22"/>
          <p:cNvSpPr txBox="1"/>
          <p:nvPr/>
        </p:nvSpPr>
        <p:spPr>
          <a:xfrm>
            <a:off x="376850" y="869800"/>
            <a:ext cx="5080500" cy="1208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rgbClr val="666666"/>
                </a:solidFill>
                <a:latin typeface="Lato"/>
                <a:ea typeface="Lato"/>
                <a:cs typeface="Lato"/>
                <a:sym typeface="Lato"/>
              </a:rPr>
              <a:t>As of</a:t>
            </a:r>
            <a:r>
              <a:rPr lang="en" sz="1200">
                <a:latin typeface="Lato"/>
                <a:ea typeface="Lato"/>
                <a:cs typeface="Lato"/>
                <a:sym typeface="Lato"/>
              </a:rPr>
              <a:t> </a:t>
            </a:r>
            <a:r>
              <a:rPr lang="en">
                <a:solidFill>
                  <a:srgbClr val="466CCE"/>
                </a:solidFill>
                <a:latin typeface="Lato"/>
                <a:ea typeface="Lato"/>
                <a:cs typeface="Lato"/>
                <a:sym typeface="Lato"/>
              </a:rPr>
              <a:t>____</a:t>
            </a:r>
            <a:r>
              <a:rPr lang="en" sz="1200">
                <a:solidFill>
                  <a:srgbClr val="666666"/>
                </a:solidFill>
                <a:latin typeface="Lato"/>
                <a:ea typeface="Lato"/>
                <a:cs typeface="Lato"/>
                <a:sym typeface="Lato"/>
              </a:rPr>
              <a:t>, cash in bank is</a:t>
            </a:r>
            <a:r>
              <a:rPr lang="en" sz="1200">
                <a:latin typeface="Lato"/>
                <a:ea typeface="Lato"/>
                <a:cs typeface="Lato"/>
                <a:sym typeface="Lato"/>
              </a:rPr>
              <a:t> </a:t>
            </a:r>
            <a:r>
              <a:rPr lang="en">
                <a:solidFill>
                  <a:srgbClr val="48BB78"/>
                </a:solidFill>
                <a:latin typeface="Lato"/>
                <a:ea typeface="Lato"/>
                <a:cs typeface="Lato"/>
                <a:sym typeface="Lato"/>
              </a:rPr>
              <a:t>$___</a:t>
            </a:r>
            <a:r>
              <a:rPr lang="en" sz="1200">
                <a:solidFill>
                  <a:srgbClr val="666666"/>
                </a:solidFill>
                <a:latin typeface="Lato"/>
                <a:ea typeface="Lato"/>
                <a:cs typeface="Lato"/>
                <a:sym typeface="Lato"/>
              </a:rPr>
              <a:t>. Over the</a:t>
            </a:r>
            <a:r>
              <a:rPr lang="en" sz="1200">
                <a:solidFill>
                  <a:srgbClr val="466CCE"/>
                </a:solidFill>
                <a:latin typeface="Lato"/>
                <a:ea typeface="Lato"/>
                <a:cs typeface="Lato"/>
                <a:sym typeface="Lato"/>
              </a:rPr>
              <a:t> next </a:t>
            </a:r>
            <a:r>
              <a:rPr lang="en">
                <a:solidFill>
                  <a:srgbClr val="466CCE"/>
                </a:solidFill>
                <a:latin typeface="Lato"/>
                <a:ea typeface="Lato"/>
                <a:cs typeface="Lato"/>
                <a:sym typeface="Lato"/>
              </a:rPr>
              <a:t>___ months</a:t>
            </a:r>
            <a:r>
              <a:rPr lang="en" sz="1200">
                <a:solidFill>
                  <a:srgbClr val="466CCE"/>
                </a:solidFill>
                <a:latin typeface="Lato"/>
                <a:ea typeface="Lato"/>
                <a:cs typeface="Lato"/>
                <a:sym typeface="Lato"/>
              </a:rPr>
              <a:t> </a:t>
            </a:r>
            <a:r>
              <a:rPr lang="en" sz="1200">
                <a:solidFill>
                  <a:srgbClr val="666666"/>
                </a:solidFill>
                <a:latin typeface="Lato"/>
                <a:ea typeface="Lato"/>
                <a:cs typeface="Lato"/>
                <a:sym typeface="Lato"/>
              </a:rPr>
              <a:t>(April </a:t>
            </a:r>
            <a:r>
              <a:rPr lang="en" sz="1200">
                <a:solidFill>
                  <a:srgbClr val="666666"/>
                </a:solidFill>
                <a:latin typeface="Lato"/>
                <a:ea typeface="Lato"/>
                <a:cs typeface="Lato"/>
                <a:sym typeface="Lato"/>
              </a:rPr>
              <a:t>2025 - April 202</a:t>
            </a:r>
            <a:r>
              <a:rPr lang="en" sz="1200">
                <a:solidFill>
                  <a:srgbClr val="666666"/>
                </a:solidFill>
                <a:latin typeface="Lato"/>
                <a:ea typeface="Lato"/>
                <a:cs typeface="Lato"/>
                <a:sym typeface="Lato"/>
              </a:rPr>
              <a:t>6</a:t>
            </a:r>
            <a:r>
              <a:rPr lang="en" sz="1200">
                <a:solidFill>
                  <a:srgbClr val="666666"/>
                </a:solidFill>
                <a:latin typeface="Lato"/>
                <a:ea typeface="Lato"/>
                <a:cs typeface="Lato"/>
                <a:sym typeface="Lato"/>
              </a:rPr>
              <a:t>) net burn will go from</a:t>
            </a:r>
            <a:r>
              <a:rPr lang="en" sz="1200">
                <a:latin typeface="Lato"/>
                <a:ea typeface="Lato"/>
                <a:cs typeface="Lato"/>
                <a:sym typeface="Lato"/>
              </a:rPr>
              <a:t> </a:t>
            </a:r>
            <a:r>
              <a:rPr lang="en">
                <a:solidFill>
                  <a:srgbClr val="E53E3E"/>
                </a:solidFill>
                <a:latin typeface="Lato"/>
                <a:ea typeface="Lato"/>
                <a:cs typeface="Lato"/>
                <a:sym typeface="Lato"/>
              </a:rPr>
              <a:t>___</a:t>
            </a:r>
            <a:r>
              <a:rPr lang="en" sz="1200">
                <a:latin typeface="Lato"/>
                <a:ea typeface="Lato"/>
                <a:cs typeface="Lato"/>
                <a:sym typeface="Lato"/>
              </a:rPr>
              <a:t> </a:t>
            </a:r>
            <a:r>
              <a:rPr lang="en" sz="1200">
                <a:solidFill>
                  <a:srgbClr val="666666"/>
                </a:solidFill>
                <a:latin typeface="Lato"/>
                <a:ea typeface="Lato"/>
                <a:cs typeface="Lato"/>
                <a:sym typeface="Lato"/>
              </a:rPr>
              <a:t>to</a:t>
            </a:r>
            <a:r>
              <a:rPr lang="en" sz="1200">
                <a:latin typeface="Lato"/>
                <a:ea typeface="Lato"/>
                <a:cs typeface="Lato"/>
                <a:sym typeface="Lato"/>
              </a:rPr>
              <a:t> </a:t>
            </a:r>
            <a:r>
              <a:rPr lang="en">
                <a:solidFill>
                  <a:srgbClr val="E53E3E"/>
                </a:solidFill>
                <a:latin typeface="Lato"/>
                <a:ea typeface="Lato"/>
                <a:cs typeface="Lato"/>
                <a:sym typeface="Lato"/>
              </a:rPr>
              <a:t>___</a:t>
            </a:r>
            <a:r>
              <a:rPr lang="en" sz="1200">
                <a:latin typeface="Lato"/>
                <a:ea typeface="Lato"/>
                <a:cs typeface="Lato"/>
                <a:sym typeface="Lato"/>
              </a:rPr>
              <a:t> </a:t>
            </a:r>
            <a:r>
              <a:rPr lang="en" sz="1200">
                <a:solidFill>
                  <a:srgbClr val="666666"/>
                </a:solidFill>
                <a:latin typeface="Lato"/>
                <a:ea typeface="Lato"/>
                <a:cs typeface="Lato"/>
                <a:sym typeface="Lato"/>
              </a:rPr>
              <a:t>with an increase of</a:t>
            </a:r>
            <a:r>
              <a:rPr lang="en" sz="1200">
                <a:latin typeface="Lato"/>
                <a:ea typeface="Lato"/>
                <a:cs typeface="Lato"/>
                <a:sym typeface="Lato"/>
              </a:rPr>
              <a:t> </a:t>
            </a:r>
            <a:r>
              <a:rPr lang="en">
                <a:solidFill>
                  <a:srgbClr val="48BB78"/>
                </a:solidFill>
                <a:latin typeface="Lato"/>
                <a:ea typeface="Lato"/>
                <a:cs typeface="Lato"/>
                <a:sym typeface="Lato"/>
              </a:rPr>
              <a:t>___%</a:t>
            </a:r>
            <a:r>
              <a:rPr lang="en" sz="1200">
                <a:solidFill>
                  <a:srgbClr val="666666"/>
                </a:solidFill>
                <a:latin typeface="Lato"/>
                <a:ea typeface="Lato"/>
                <a:cs typeface="Lato"/>
                <a:sym typeface="Lato"/>
              </a:rPr>
              <a:t>. Revenue from April</a:t>
            </a:r>
            <a:r>
              <a:rPr lang="en" sz="1200">
                <a:solidFill>
                  <a:srgbClr val="666666"/>
                </a:solidFill>
                <a:latin typeface="Lato"/>
                <a:ea typeface="Lato"/>
                <a:cs typeface="Lato"/>
                <a:sym typeface="Lato"/>
              </a:rPr>
              <a:t> 2025 to April 202</a:t>
            </a:r>
            <a:r>
              <a:rPr lang="en" sz="1200">
                <a:solidFill>
                  <a:srgbClr val="666666"/>
                </a:solidFill>
                <a:latin typeface="Lato"/>
                <a:ea typeface="Lato"/>
                <a:cs typeface="Lato"/>
                <a:sym typeface="Lato"/>
              </a:rPr>
              <a:t>6</a:t>
            </a:r>
            <a:r>
              <a:rPr lang="en" sz="1200">
                <a:solidFill>
                  <a:srgbClr val="666666"/>
                </a:solidFill>
                <a:latin typeface="Lato"/>
                <a:ea typeface="Lato"/>
                <a:cs typeface="Lato"/>
                <a:sym typeface="Lato"/>
              </a:rPr>
              <a:t> will increase from</a:t>
            </a:r>
            <a:r>
              <a:rPr lang="en" sz="1200">
                <a:latin typeface="Lato"/>
                <a:ea typeface="Lato"/>
                <a:cs typeface="Lato"/>
                <a:sym typeface="Lato"/>
              </a:rPr>
              <a:t> </a:t>
            </a:r>
            <a:r>
              <a:rPr lang="en">
                <a:solidFill>
                  <a:srgbClr val="466CCE"/>
                </a:solidFill>
                <a:latin typeface="Lato"/>
                <a:ea typeface="Lato"/>
                <a:cs typeface="Lato"/>
                <a:sym typeface="Lato"/>
              </a:rPr>
              <a:t>___</a:t>
            </a:r>
            <a:r>
              <a:rPr lang="en" sz="1200">
                <a:latin typeface="Lato"/>
                <a:ea typeface="Lato"/>
                <a:cs typeface="Lato"/>
                <a:sym typeface="Lato"/>
              </a:rPr>
              <a:t> </a:t>
            </a:r>
            <a:r>
              <a:rPr lang="en" sz="1200">
                <a:solidFill>
                  <a:srgbClr val="666666"/>
                </a:solidFill>
                <a:latin typeface="Lato"/>
                <a:ea typeface="Lato"/>
                <a:cs typeface="Lato"/>
                <a:sym typeface="Lato"/>
              </a:rPr>
              <a:t>to</a:t>
            </a:r>
            <a:r>
              <a:rPr lang="en" sz="1200">
                <a:latin typeface="Lato"/>
                <a:ea typeface="Lato"/>
                <a:cs typeface="Lato"/>
                <a:sym typeface="Lato"/>
              </a:rPr>
              <a:t> </a:t>
            </a:r>
            <a:r>
              <a:rPr lang="en">
                <a:solidFill>
                  <a:srgbClr val="466CCE"/>
                </a:solidFill>
                <a:latin typeface="Lato"/>
                <a:ea typeface="Lato"/>
                <a:cs typeface="Lato"/>
                <a:sym typeface="Lato"/>
              </a:rPr>
              <a:t>___</a:t>
            </a:r>
            <a:r>
              <a:rPr lang="en" sz="1200">
                <a:solidFill>
                  <a:srgbClr val="666666"/>
                </a:solidFill>
                <a:latin typeface="Lato"/>
                <a:ea typeface="Lato"/>
                <a:cs typeface="Lato"/>
                <a:sym typeface="Lato"/>
              </a:rPr>
              <a:t>, with a growth rate of</a:t>
            </a:r>
            <a:r>
              <a:rPr lang="en" sz="1200">
                <a:latin typeface="Lato"/>
                <a:ea typeface="Lato"/>
                <a:cs typeface="Lato"/>
                <a:sym typeface="Lato"/>
              </a:rPr>
              <a:t> </a:t>
            </a:r>
            <a:r>
              <a:rPr lang="en">
                <a:solidFill>
                  <a:srgbClr val="466CCE"/>
                </a:solidFill>
                <a:latin typeface="Lato"/>
                <a:ea typeface="Lato"/>
                <a:cs typeface="Lato"/>
                <a:sym typeface="Lato"/>
              </a:rPr>
              <a:t>___.</a:t>
            </a:r>
            <a:endParaRPr>
              <a:solidFill>
                <a:srgbClr val="466CCE"/>
              </a:solidFill>
              <a:latin typeface="Lato"/>
              <a:ea typeface="Lato"/>
              <a:cs typeface="Lato"/>
              <a:sym typeface="Lato"/>
            </a:endParaRPr>
          </a:p>
        </p:txBody>
      </p:sp>
      <p:pic>
        <p:nvPicPr>
          <p:cNvPr id="171" name="Google Shape;171;p22" title="Lato.png"/>
          <p:cNvPicPr preferRelativeResize="0"/>
          <p:nvPr/>
        </p:nvPicPr>
        <p:blipFill rotWithShape="1">
          <a:blip r:embed="rId4">
            <a:alphaModFix/>
          </a:blip>
          <a:srcRect b="0" l="0" r="0" t="0"/>
          <a:stretch/>
        </p:blipFill>
        <p:spPr>
          <a:xfrm>
            <a:off x="453876" y="2452925"/>
            <a:ext cx="4092330" cy="1703347"/>
          </a:xfrm>
          <a:prstGeom prst="rect">
            <a:avLst/>
          </a:prstGeom>
          <a:noFill/>
          <a:ln>
            <a:noFill/>
          </a:ln>
        </p:spPr>
      </p:pic>
      <p:pic>
        <p:nvPicPr>
          <p:cNvPr id="172" name="Google Shape;172;p22" title="Cash flow 2025.png"/>
          <p:cNvPicPr preferRelativeResize="0"/>
          <p:nvPr/>
        </p:nvPicPr>
        <p:blipFill rotWithShape="1">
          <a:blip r:embed="rId5">
            <a:alphaModFix/>
          </a:blip>
          <a:srcRect b="0" l="0" r="0" t="0"/>
          <a:stretch/>
        </p:blipFill>
        <p:spPr>
          <a:xfrm>
            <a:off x="4872550" y="2452937"/>
            <a:ext cx="3579026" cy="2581289"/>
          </a:xfrm>
          <a:prstGeom prst="rect">
            <a:avLst/>
          </a:prstGeom>
          <a:noFill/>
          <a:ln>
            <a:noFill/>
          </a:ln>
        </p:spPr>
      </p:pic>
      <p:sp>
        <p:nvSpPr>
          <p:cNvPr id="173" name="Google Shape;173;p22"/>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2</a:t>
            </a:r>
            <a:r>
              <a:rPr lang="en" sz="1000">
                <a:solidFill>
                  <a:srgbClr val="666666"/>
                </a:solidFill>
              </a:rPr>
              <a:t> minutes</a:t>
            </a:r>
            <a:endParaRPr sz="1000">
              <a:solidFill>
                <a:srgbClr val="666666"/>
              </a:solidFill>
            </a:endParaRPr>
          </a:p>
        </p:txBody>
      </p:sp>
      <p:pic>
        <p:nvPicPr>
          <p:cNvPr id="174" name="Google Shape;174;p22"/>
          <p:cNvPicPr preferRelativeResize="0"/>
          <p:nvPr/>
        </p:nvPicPr>
        <p:blipFill>
          <a:blip r:embed="rId6">
            <a:alphaModFix/>
          </a:blip>
          <a:stretch>
            <a:fillRect/>
          </a:stretch>
        </p:blipFill>
        <p:spPr>
          <a:xfrm>
            <a:off x="7933150" y="360075"/>
            <a:ext cx="211350" cy="211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3"/>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C4368"/>
                </a:solidFill>
              </a:rPr>
              <a:t>Q1 </a:t>
            </a:r>
            <a:r>
              <a:rPr lang="en">
                <a:solidFill>
                  <a:srgbClr val="2C4368"/>
                </a:solidFill>
              </a:rPr>
              <a:t>202</a:t>
            </a:r>
            <a:r>
              <a:rPr lang="en"/>
              <a:t>5</a:t>
            </a:r>
            <a:r>
              <a:rPr lang="en">
                <a:solidFill>
                  <a:srgbClr val="2C4368"/>
                </a:solidFill>
              </a:rPr>
              <a:t> </a:t>
            </a:r>
            <a:r>
              <a:rPr lang="en">
                <a:solidFill>
                  <a:srgbClr val="2C4368"/>
                </a:solidFill>
              </a:rPr>
              <a:t>Engagement Metrics</a:t>
            </a:r>
            <a:endParaRPr>
              <a:solidFill>
                <a:srgbClr val="2C4368"/>
              </a:solidFill>
            </a:endParaRPr>
          </a:p>
        </p:txBody>
      </p:sp>
      <p:sp>
        <p:nvSpPr>
          <p:cNvPr id="180" name="Google Shape;180;p23"/>
          <p:cNvSpPr txBox="1"/>
          <p:nvPr>
            <p:ph idx="1" type="body"/>
          </p:nvPr>
        </p:nvSpPr>
        <p:spPr>
          <a:xfrm>
            <a:off x="372450" y="1283325"/>
            <a:ext cx="2630100" cy="42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Retention of New Users</a:t>
            </a:r>
            <a:endParaRPr/>
          </a:p>
          <a:p>
            <a:pPr indent="0" lvl="0" marL="0" rtl="0" algn="l">
              <a:spcBef>
                <a:spcPts val="1600"/>
              </a:spcBef>
              <a:spcAft>
                <a:spcPts val="1600"/>
              </a:spcAft>
              <a:buNone/>
            </a:pPr>
            <a:r>
              <a:t/>
            </a:r>
            <a:endParaRPr/>
          </a:p>
        </p:txBody>
      </p:sp>
      <p:sp>
        <p:nvSpPr>
          <p:cNvPr id="181" name="Google Shape;181;p23"/>
          <p:cNvSpPr txBox="1"/>
          <p:nvPr>
            <p:ph idx="1" type="body"/>
          </p:nvPr>
        </p:nvSpPr>
        <p:spPr>
          <a:xfrm>
            <a:off x="5505100" y="1283322"/>
            <a:ext cx="2688600" cy="42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Growth in MAU’s</a:t>
            </a:r>
            <a:endParaRPr/>
          </a:p>
        </p:txBody>
      </p:sp>
      <p:sp>
        <p:nvSpPr>
          <p:cNvPr id="182" name="Google Shape;182;p23"/>
          <p:cNvSpPr txBox="1"/>
          <p:nvPr>
            <p:ph type="title"/>
          </p:nvPr>
        </p:nvSpPr>
        <p:spPr>
          <a:xfrm>
            <a:off x="5205800" y="3690725"/>
            <a:ext cx="14451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183" name="Google Shape;183;p23"/>
          <p:cNvSpPr txBox="1"/>
          <p:nvPr>
            <p:ph type="title"/>
          </p:nvPr>
        </p:nvSpPr>
        <p:spPr>
          <a:xfrm>
            <a:off x="5205800" y="3930000"/>
            <a:ext cx="3938100" cy="680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“Metrics on engagement are very important before companies find product market fit. Plan to align with your board early and have frequent conversations about this. Your North Star metric very well might be unique to your company. While standard metrics can apply, don't assume that they alone determine what matters most to your product.”</a:t>
            </a:r>
            <a:endParaRPr sz="1000">
              <a:solidFill>
                <a:srgbClr val="666666"/>
              </a:solidFill>
              <a:latin typeface="Lato Light"/>
              <a:ea typeface="Lato Light"/>
              <a:cs typeface="Lato Light"/>
              <a:sym typeface="Lato Light"/>
            </a:endParaRPr>
          </a:p>
        </p:txBody>
      </p:sp>
      <p:cxnSp>
        <p:nvCxnSpPr>
          <p:cNvPr id="184" name="Google Shape;184;p23"/>
          <p:cNvCxnSpPr/>
          <p:nvPr/>
        </p:nvCxnSpPr>
        <p:spPr>
          <a:xfrm>
            <a:off x="4682300" y="3604609"/>
            <a:ext cx="4460700" cy="0"/>
          </a:xfrm>
          <a:prstGeom prst="straightConnector1">
            <a:avLst/>
          </a:prstGeom>
          <a:noFill/>
          <a:ln cap="flat" cmpd="sng" w="19050">
            <a:solidFill>
              <a:srgbClr val="2C4368"/>
            </a:solidFill>
            <a:prstDash val="solid"/>
            <a:round/>
            <a:headEnd len="med" w="med" type="none"/>
            <a:tailEnd len="med" w="med" type="none"/>
          </a:ln>
        </p:spPr>
      </p:cxnSp>
      <p:pic>
        <p:nvPicPr>
          <p:cNvPr id="185" name="Google Shape;185;p23"/>
          <p:cNvPicPr preferRelativeResize="0"/>
          <p:nvPr/>
        </p:nvPicPr>
        <p:blipFill>
          <a:blip r:embed="rId3">
            <a:alphaModFix/>
          </a:blip>
          <a:stretch>
            <a:fillRect/>
          </a:stretch>
        </p:blipFill>
        <p:spPr>
          <a:xfrm>
            <a:off x="4707448" y="3715800"/>
            <a:ext cx="498353" cy="496900"/>
          </a:xfrm>
          <a:prstGeom prst="rect">
            <a:avLst/>
          </a:prstGeom>
          <a:noFill/>
          <a:ln>
            <a:noFill/>
          </a:ln>
        </p:spPr>
      </p:pic>
      <p:pic>
        <p:nvPicPr>
          <p:cNvPr id="186" name="Google Shape;186;p23"/>
          <p:cNvPicPr preferRelativeResize="0"/>
          <p:nvPr/>
        </p:nvPicPr>
        <p:blipFill>
          <a:blip r:embed="rId4">
            <a:alphaModFix/>
          </a:blip>
          <a:stretch>
            <a:fillRect/>
          </a:stretch>
        </p:blipFill>
        <p:spPr>
          <a:xfrm>
            <a:off x="372450" y="1841675"/>
            <a:ext cx="4031049" cy="1757375"/>
          </a:xfrm>
          <a:prstGeom prst="rect">
            <a:avLst/>
          </a:prstGeom>
          <a:noFill/>
          <a:ln>
            <a:noFill/>
          </a:ln>
        </p:spPr>
      </p:pic>
      <p:pic>
        <p:nvPicPr>
          <p:cNvPr id="187" name="Google Shape;187;p23" title="MAU 2025.png"/>
          <p:cNvPicPr preferRelativeResize="0"/>
          <p:nvPr/>
        </p:nvPicPr>
        <p:blipFill rotWithShape="1">
          <a:blip r:embed="rId5">
            <a:alphaModFix/>
          </a:blip>
          <a:srcRect b="25596" l="0" r="0" t="25601"/>
          <a:stretch/>
        </p:blipFill>
        <p:spPr>
          <a:xfrm>
            <a:off x="4506000" y="1841675"/>
            <a:ext cx="4535474" cy="1596325"/>
          </a:xfrm>
          <a:prstGeom prst="rect">
            <a:avLst/>
          </a:prstGeom>
          <a:noFill/>
          <a:ln>
            <a:noFill/>
          </a:ln>
        </p:spPr>
      </p:pic>
      <p:sp>
        <p:nvSpPr>
          <p:cNvPr id="188" name="Google Shape;188;p23"/>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3</a:t>
            </a:r>
            <a:r>
              <a:rPr lang="en" sz="1000">
                <a:solidFill>
                  <a:srgbClr val="666666"/>
                </a:solidFill>
              </a:rPr>
              <a:t> minutes</a:t>
            </a:r>
            <a:endParaRPr sz="1000">
              <a:solidFill>
                <a:srgbClr val="666666"/>
              </a:solidFill>
            </a:endParaRPr>
          </a:p>
        </p:txBody>
      </p:sp>
      <p:pic>
        <p:nvPicPr>
          <p:cNvPr id="189" name="Google Shape;189;p23"/>
          <p:cNvPicPr preferRelativeResize="0"/>
          <p:nvPr/>
        </p:nvPicPr>
        <p:blipFill>
          <a:blip r:embed="rId6">
            <a:alphaModFix/>
          </a:blip>
          <a:stretch>
            <a:fillRect/>
          </a:stretch>
        </p:blipFill>
        <p:spPr>
          <a:xfrm>
            <a:off x="7933150" y="360075"/>
            <a:ext cx="211350" cy="2113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4"/>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Q1 </a:t>
            </a:r>
            <a:r>
              <a:rPr lang="en"/>
              <a:t>202</a:t>
            </a:r>
            <a:r>
              <a:rPr lang="en"/>
              <a:t>5 Product Metrics</a:t>
            </a:r>
            <a:endParaRPr/>
          </a:p>
        </p:txBody>
      </p:sp>
      <p:pic>
        <p:nvPicPr>
          <p:cNvPr id="195" name="Google Shape;195;p24" title="Jan 20.png"/>
          <p:cNvPicPr preferRelativeResize="0"/>
          <p:nvPr/>
        </p:nvPicPr>
        <p:blipFill rotWithShape="1">
          <a:blip r:embed="rId3">
            <a:alphaModFix/>
          </a:blip>
          <a:srcRect b="11827" l="0" r="0" t="11819"/>
          <a:stretch/>
        </p:blipFill>
        <p:spPr>
          <a:xfrm>
            <a:off x="1520625" y="1124900"/>
            <a:ext cx="6102750" cy="3360725"/>
          </a:xfrm>
          <a:prstGeom prst="rect">
            <a:avLst/>
          </a:prstGeom>
          <a:noFill/>
          <a:ln>
            <a:noFill/>
          </a:ln>
        </p:spPr>
      </p:pic>
      <p:sp>
        <p:nvSpPr>
          <p:cNvPr id="196" name="Google Shape;196;p24"/>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3</a:t>
            </a:r>
            <a:r>
              <a:rPr lang="en" sz="1000">
                <a:solidFill>
                  <a:srgbClr val="666666"/>
                </a:solidFill>
              </a:rPr>
              <a:t> minutes</a:t>
            </a:r>
            <a:endParaRPr sz="1000">
              <a:solidFill>
                <a:srgbClr val="666666"/>
              </a:solidFill>
            </a:endParaRPr>
          </a:p>
        </p:txBody>
      </p:sp>
      <p:pic>
        <p:nvPicPr>
          <p:cNvPr id="197" name="Google Shape;197;p24"/>
          <p:cNvPicPr preferRelativeResize="0"/>
          <p:nvPr/>
        </p:nvPicPr>
        <p:blipFill>
          <a:blip r:embed="rId4">
            <a:alphaModFix/>
          </a:blip>
          <a:stretch>
            <a:fillRect/>
          </a:stretch>
        </p:blipFill>
        <p:spPr>
          <a:xfrm>
            <a:off x="7933150" y="360075"/>
            <a:ext cx="211350" cy="2113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5"/>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Product roadmap</a:t>
            </a:r>
            <a:endParaRPr/>
          </a:p>
        </p:txBody>
      </p:sp>
      <p:sp>
        <p:nvSpPr>
          <p:cNvPr id="203" name="Google Shape;203;p25"/>
          <p:cNvSpPr txBox="1"/>
          <p:nvPr/>
        </p:nvSpPr>
        <p:spPr>
          <a:xfrm>
            <a:off x="311700" y="1129225"/>
            <a:ext cx="5024700" cy="3759600"/>
          </a:xfrm>
          <a:prstGeom prst="rect">
            <a:avLst/>
          </a:prstGeom>
          <a:noFill/>
          <a:ln>
            <a:noFill/>
          </a:ln>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rgbClr val="666666"/>
              </a:buClr>
              <a:buSzPts val="1800"/>
              <a:buFont typeface="Lato"/>
              <a:buAutoNum type="arabicPeriod"/>
            </a:pPr>
            <a:r>
              <a:rPr lang="en" sz="1800">
                <a:solidFill>
                  <a:srgbClr val="666666"/>
                </a:solidFill>
                <a:latin typeface="Lato"/>
                <a:ea typeface="Lato"/>
                <a:cs typeface="Lato"/>
                <a:sym typeface="Lato"/>
              </a:rPr>
              <a:t>Phase one - (</a:t>
            </a:r>
            <a:r>
              <a:rPr lang="en" sz="1800">
                <a:solidFill>
                  <a:srgbClr val="666666"/>
                </a:solidFill>
                <a:latin typeface="Lato"/>
                <a:ea typeface="Lato"/>
                <a:cs typeface="Lato"/>
                <a:sym typeface="Lato"/>
              </a:rPr>
              <a:t>complete</a:t>
            </a:r>
            <a:r>
              <a:rPr lang="en" sz="1800">
                <a:solidFill>
                  <a:srgbClr val="666666"/>
                </a:solidFill>
                <a:latin typeface="Lato"/>
                <a:ea typeface="Lato"/>
                <a:cs typeface="Lato"/>
                <a:sym typeface="Lato"/>
              </a:rPr>
              <a:t>) - </a:t>
            </a:r>
            <a:endParaRPr sz="1800">
              <a:solidFill>
                <a:srgbClr val="666666"/>
              </a:solidFill>
              <a:latin typeface="Lato"/>
              <a:ea typeface="Lato"/>
              <a:cs typeface="Lato"/>
              <a:sym typeface="Lato"/>
            </a:endParaRPr>
          </a:p>
          <a:p>
            <a:pPr indent="-342900" lvl="1" marL="914400" rtl="0" algn="l">
              <a:lnSpc>
                <a:spcPct val="150000"/>
              </a:lnSpc>
              <a:spcBef>
                <a:spcPts val="0"/>
              </a:spcBef>
              <a:spcAft>
                <a:spcPts val="0"/>
              </a:spcAft>
              <a:buClr>
                <a:srgbClr val="666666"/>
              </a:buClr>
              <a:buSzPts val="1800"/>
              <a:buFont typeface="Lato"/>
              <a:buAutoNum type="alphaLcPeriod"/>
            </a:pPr>
            <a:r>
              <a:t/>
            </a:r>
            <a:endParaRPr sz="1800">
              <a:solidFill>
                <a:srgbClr val="666666"/>
              </a:solidFill>
              <a:latin typeface="Lato"/>
              <a:ea typeface="Lato"/>
              <a:cs typeface="Lato"/>
              <a:sym typeface="Lato"/>
            </a:endParaRPr>
          </a:p>
          <a:p>
            <a:pPr indent="-342900" lvl="0" marL="457200" rtl="0" algn="l">
              <a:lnSpc>
                <a:spcPct val="150000"/>
              </a:lnSpc>
              <a:spcBef>
                <a:spcPts val="0"/>
              </a:spcBef>
              <a:spcAft>
                <a:spcPts val="0"/>
              </a:spcAft>
              <a:buClr>
                <a:srgbClr val="666666"/>
              </a:buClr>
              <a:buSzPts val="1800"/>
              <a:buFont typeface="Lato"/>
              <a:buAutoNum type="arabicPeriod"/>
            </a:pPr>
            <a:r>
              <a:rPr lang="en" sz="1800">
                <a:solidFill>
                  <a:srgbClr val="666666"/>
                </a:solidFill>
                <a:latin typeface="Lato"/>
                <a:ea typeface="Lato"/>
                <a:cs typeface="Lato"/>
                <a:sym typeface="Lato"/>
              </a:rPr>
              <a:t>Phase two - (</a:t>
            </a:r>
            <a:r>
              <a:rPr lang="en" sz="1800">
                <a:solidFill>
                  <a:srgbClr val="666666"/>
                </a:solidFill>
                <a:latin typeface="Lato"/>
                <a:ea typeface="Lato"/>
                <a:cs typeface="Lato"/>
                <a:sym typeface="Lato"/>
              </a:rPr>
              <a:t>starting now</a:t>
            </a:r>
            <a:r>
              <a:rPr lang="en" sz="1800">
                <a:solidFill>
                  <a:srgbClr val="666666"/>
                </a:solidFill>
                <a:latin typeface="Lato"/>
                <a:ea typeface="Lato"/>
                <a:cs typeface="Lato"/>
                <a:sym typeface="Lato"/>
              </a:rPr>
              <a:t>) - </a:t>
            </a:r>
            <a:r>
              <a:rPr lang="en" sz="1800">
                <a:solidFill>
                  <a:srgbClr val="666666"/>
                </a:solidFill>
                <a:latin typeface="Lato"/>
                <a:ea typeface="Lato"/>
                <a:cs typeface="Lato"/>
                <a:sym typeface="Lato"/>
              </a:rPr>
              <a:t> </a:t>
            </a:r>
            <a:endParaRPr sz="1800">
              <a:solidFill>
                <a:srgbClr val="666666"/>
              </a:solidFill>
              <a:latin typeface="Lato"/>
              <a:ea typeface="Lato"/>
              <a:cs typeface="Lato"/>
              <a:sym typeface="Lato"/>
            </a:endParaRPr>
          </a:p>
          <a:p>
            <a:pPr indent="-342900" lvl="1" marL="914400" rtl="0" algn="l">
              <a:lnSpc>
                <a:spcPct val="150000"/>
              </a:lnSpc>
              <a:spcBef>
                <a:spcPts val="0"/>
              </a:spcBef>
              <a:spcAft>
                <a:spcPts val="0"/>
              </a:spcAft>
              <a:buClr>
                <a:srgbClr val="666666"/>
              </a:buClr>
              <a:buSzPts val="1800"/>
              <a:buFont typeface="Lato"/>
              <a:buAutoNum type="alphaLcPeriod"/>
            </a:pPr>
            <a:r>
              <a:t/>
            </a:r>
            <a:endParaRPr sz="1800">
              <a:solidFill>
                <a:srgbClr val="666666"/>
              </a:solidFill>
              <a:latin typeface="Lato"/>
              <a:ea typeface="Lato"/>
              <a:cs typeface="Lato"/>
              <a:sym typeface="Lato"/>
            </a:endParaRPr>
          </a:p>
          <a:p>
            <a:pPr indent="-342900" lvl="0" marL="457200" rtl="0" algn="l">
              <a:lnSpc>
                <a:spcPct val="150000"/>
              </a:lnSpc>
              <a:spcBef>
                <a:spcPts val="0"/>
              </a:spcBef>
              <a:spcAft>
                <a:spcPts val="0"/>
              </a:spcAft>
              <a:buClr>
                <a:srgbClr val="666666"/>
              </a:buClr>
              <a:buSzPts val="1800"/>
              <a:buFont typeface="Lato"/>
              <a:buAutoNum type="arabicPeriod"/>
            </a:pPr>
            <a:r>
              <a:rPr lang="en" sz="1800">
                <a:solidFill>
                  <a:srgbClr val="666666"/>
                </a:solidFill>
                <a:latin typeface="Lato"/>
                <a:ea typeface="Lato"/>
                <a:cs typeface="Lato"/>
                <a:sym typeface="Lato"/>
              </a:rPr>
              <a:t>Phase three (</a:t>
            </a:r>
            <a:r>
              <a:rPr lang="en" sz="1800">
                <a:solidFill>
                  <a:srgbClr val="666666"/>
                </a:solidFill>
                <a:latin typeface="Lato"/>
                <a:ea typeface="Lato"/>
                <a:cs typeface="Lato"/>
                <a:sym typeface="Lato"/>
              </a:rPr>
              <a:t>202</a:t>
            </a:r>
            <a:r>
              <a:rPr lang="en" sz="1800">
                <a:solidFill>
                  <a:srgbClr val="666666"/>
                </a:solidFill>
                <a:latin typeface="Lato"/>
                <a:ea typeface="Lato"/>
                <a:cs typeface="Lato"/>
                <a:sym typeface="Lato"/>
              </a:rPr>
              <a:t>6+</a:t>
            </a:r>
            <a:r>
              <a:rPr lang="en" sz="1800">
                <a:solidFill>
                  <a:srgbClr val="666666"/>
                </a:solidFill>
                <a:latin typeface="Lato"/>
                <a:ea typeface="Lato"/>
                <a:cs typeface="Lato"/>
                <a:sym typeface="Lato"/>
              </a:rPr>
              <a:t>) - </a:t>
            </a:r>
            <a:endParaRPr sz="1800">
              <a:solidFill>
                <a:srgbClr val="666666"/>
              </a:solidFill>
              <a:latin typeface="Lato"/>
              <a:ea typeface="Lato"/>
              <a:cs typeface="Lato"/>
              <a:sym typeface="Lato"/>
            </a:endParaRPr>
          </a:p>
          <a:p>
            <a:pPr indent="-342900" lvl="1" marL="914400" rtl="0" algn="l">
              <a:lnSpc>
                <a:spcPct val="150000"/>
              </a:lnSpc>
              <a:spcBef>
                <a:spcPts val="0"/>
              </a:spcBef>
              <a:spcAft>
                <a:spcPts val="0"/>
              </a:spcAft>
              <a:buClr>
                <a:srgbClr val="666666"/>
              </a:buClr>
              <a:buSzPts val="1800"/>
              <a:buFont typeface="Lato"/>
              <a:buAutoNum type="alphaLcPeriod"/>
            </a:pPr>
            <a:r>
              <a:t/>
            </a:r>
            <a:endParaRPr sz="1800">
              <a:solidFill>
                <a:srgbClr val="666666"/>
              </a:solidFill>
              <a:latin typeface="Lato"/>
              <a:ea typeface="Lato"/>
              <a:cs typeface="Lato"/>
              <a:sym typeface="Lato"/>
            </a:endParaRPr>
          </a:p>
          <a:p>
            <a:pPr indent="-342900" lvl="0" marL="457200" rtl="0" algn="l">
              <a:lnSpc>
                <a:spcPct val="150000"/>
              </a:lnSpc>
              <a:spcBef>
                <a:spcPts val="0"/>
              </a:spcBef>
              <a:spcAft>
                <a:spcPts val="0"/>
              </a:spcAft>
              <a:buClr>
                <a:srgbClr val="666666"/>
              </a:buClr>
              <a:buSzPts val="1800"/>
              <a:buFont typeface="Lato"/>
              <a:buAutoNum type="arabicPeriod"/>
            </a:pPr>
            <a:r>
              <a:rPr lang="en" sz="1800">
                <a:solidFill>
                  <a:srgbClr val="666666"/>
                </a:solidFill>
                <a:latin typeface="Lato"/>
                <a:ea typeface="Lato"/>
                <a:cs typeface="Lato"/>
                <a:sym typeface="Lato"/>
              </a:rPr>
              <a:t>Phase four (TBD) - </a:t>
            </a:r>
            <a:endParaRPr sz="1800">
              <a:solidFill>
                <a:srgbClr val="666666"/>
              </a:solidFill>
              <a:latin typeface="Lato"/>
              <a:ea typeface="Lato"/>
              <a:cs typeface="Lato"/>
              <a:sym typeface="Lato"/>
            </a:endParaRPr>
          </a:p>
          <a:p>
            <a:pPr indent="-342900" lvl="1" marL="914400" rtl="0" algn="l">
              <a:lnSpc>
                <a:spcPct val="150000"/>
              </a:lnSpc>
              <a:spcBef>
                <a:spcPts val="0"/>
              </a:spcBef>
              <a:spcAft>
                <a:spcPts val="0"/>
              </a:spcAft>
              <a:buClr>
                <a:srgbClr val="666666"/>
              </a:buClr>
              <a:buSzPts val="1800"/>
              <a:buFont typeface="Lato"/>
              <a:buAutoNum type="alphaLcPeriod"/>
            </a:pPr>
            <a:r>
              <a:t/>
            </a:r>
            <a:endParaRPr sz="1800">
              <a:solidFill>
                <a:srgbClr val="666666"/>
              </a:solidFill>
              <a:latin typeface="Lato"/>
              <a:ea typeface="Lato"/>
              <a:cs typeface="Lato"/>
              <a:sym typeface="Lato"/>
            </a:endParaRPr>
          </a:p>
        </p:txBody>
      </p:sp>
      <p:sp>
        <p:nvSpPr>
          <p:cNvPr id="204" name="Google Shape;204;p25"/>
          <p:cNvSpPr txBox="1"/>
          <p:nvPr>
            <p:ph type="title"/>
          </p:nvPr>
        </p:nvSpPr>
        <p:spPr>
          <a:xfrm>
            <a:off x="6357900" y="2332050"/>
            <a:ext cx="1461300" cy="32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rgbClr val="666666"/>
                </a:solidFill>
              </a:rPr>
              <a:t>Joe Lonsdale</a:t>
            </a:r>
            <a:endParaRPr b="1" sz="1000">
              <a:solidFill>
                <a:srgbClr val="666666"/>
              </a:solidFill>
            </a:endParaRPr>
          </a:p>
        </p:txBody>
      </p:sp>
      <p:sp>
        <p:nvSpPr>
          <p:cNvPr id="205" name="Google Shape;205;p25"/>
          <p:cNvSpPr txBox="1"/>
          <p:nvPr>
            <p:ph type="title"/>
          </p:nvPr>
        </p:nvSpPr>
        <p:spPr>
          <a:xfrm>
            <a:off x="6357900" y="2571325"/>
            <a:ext cx="2786100" cy="882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666666"/>
                </a:solidFill>
                <a:latin typeface="Lato Light"/>
                <a:ea typeface="Lato Light"/>
                <a:cs typeface="Lato Light"/>
                <a:sym typeface="Lato Light"/>
              </a:rPr>
              <a:t>“</a:t>
            </a:r>
            <a:r>
              <a:rPr lang="en" sz="1000">
                <a:solidFill>
                  <a:srgbClr val="666666"/>
                </a:solidFill>
                <a:latin typeface="Lato Light"/>
                <a:ea typeface="Lato Light"/>
                <a:cs typeface="Lato Light"/>
                <a:sym typeface="Lato Light"/>
              </a:rPr>
              <a:t>Product roadmaps need to be succinct. Grouping by phases helps board members quickly understand progress and see the whole picture.</a:t>
            </a:r>
            <a:r>
              <a:rPr lang="en" sz="1000">
                <a:solidFill>
                  <a:srgbClr val="666666"/>
                </a:solidFill>
                <a:latin typeface="Lato Light"/>
                <a:ea typeface="Lato Light"/>
                <a:cs typeface="Lato Light"/>
                <a:sym typeface="Lato Light"/>
              </a:rPr>
              <a:t>”</a:t>
            </a:r>
            <a:endParaRPr sz="1000">
              <a:solidFill>
                <a:srgbClr val="666666"/>
              </a:solidFill>
              <a:latin typeface="Lato Light"/>
              <a:ea typeface="Lato Light"/>
              <a:cs typeface="Lato Light"/>
              <a:sym typeface="Lato Light"/>
            </a:endParaRPr>
          </a:p>
        </p:txBody>
      </p:sp>
      <p:cxnSp>
        <p:nvCxnSpPr>
          <p:cNvPr id="206" name="Google Shape;206;p25"/>
          <p:cNvCxnSpPr/>
          <p:nvPr/>
        </p:nvCxnSpPr>
        <p:spPr>
          <a:xfrm flipH="1" rot="10800000">
            <a:off x="5834400" y="2237234"/>
            <a:ext cx="3309600" cy="8700"/>
          </a:xfrm>
          <a:prstGeom prst="straightConnector1">
            <a:avLst/>
          </a:prstGeom>
          <a:noFill/>
          <a:ln cap="flat" cmpd="sng" w="19050">
            <a:solidFill>
              <a:srgbClr val="2C4368"/>
            </a:solidFill>
            <a:prstDash val="solid"/>
            <a:round/>
            <a:headEnd len="med" w="med" type="none"/>
            <a:tailEnd len="med" w="med" type="none"/>
          </a:ln>
        </p:spPr>
      </p:cxnSp>
      <p:pic>
        <p:nvPicPr>
          <p:cNvPr id="207" name="Google Shape;207;p25"/>
          <p:cNvPicPr preferRelativeResize="0"/>
          <p:nvPr/>
        </p:nvPicPr>
        <p:blipFill>
          <a:blip r:embed="rId3">
            <a:alphaModFix/>
          </a:blip>
          <a:stretch>
            <a:fillRect/>
          </a:stretch>
        </p:blipFill>
        <p:spPr>
          <a:xfrm>
            <a:off x="5859548" y="2357125"/>
            <a:ext cx="498353" cy="496900"/>
          </a:xfrm>
          <a:prstGeom prst="rect">
            <a:avLst/>
          </a:prstGeom>
          <a:noFill/>
          <a:ln>
            <a:noFill/>
          </a:ln>
        </p:spPr>
      </p:pic>
      <p:sp>
        <p:nvSpPr>
          <p:cNvPr id="208" name="Google Shape;208;p25"/>
          <p:cNvSpPr txBox="1"/>
          <p:nvPr>
            <p:ph type="title"/>
          </p:nvPr>
        </p:nvSpPr>
        <p:spPr>
          <a:xfrm>
            <a:off x="8123700" y="374900"/>
            <a:ext cx="861000" cy="186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666666"/>
                </a:solidFill>
              </a:rPr>
              <a:t>5</a:t>
            </a:r>
            <a:r>
              <a:rPr lang="en" sz="1000">
                <a:solidFill>
                  <a:srgbClr val="666666"/>
                </a:solidFill>
              </a:rPr>
              <a:t> minutes</a:t>
            </a:r>
            <a:endParaRPr sz="1000">
              <a:solidFill>
                <a:srgbClr val="666666"/>
              </a:solidFill>
            </a:endParaRPr>
          </a:p>
        </p:txBody>
      </p:sp>
      <p:pic>
        <p:nvPicPr>
          <p:cNvPr id="209" name="Google Shape;209;p25"/>
          <p:cNvPicPr preferRelativeResize="0"/>
          <p:nvPr/>
        </p:nvPicPr>
        <p:blipFill>
          <a:blip r:embed="rId4">
            <a:alphaModFix/>
          </a:blip>
          <a:stretch>
            <a:fillRect/>
          </a:stretch>
        </p:blipFill>
        <p:spPr>
          <a:xfrm>
            <a:off x="7933150" y="360075"/>
            <a:ext cx="211350" cy="2113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icero Theme_Title Slid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