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6"/>
    <p:sldMasterId id="214748366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y="5143500" cx="9144000"/>
  <p:notesSz cx="6858000" cy="9144000"/>
  <p:embeddedFontLst>
    <p:embeddedFont>
      <p:font typeface="Lato"/>
      <p:regular r:id="rId34"/>
      <p:bold r:id="rId35"/>
      <p:italic r:id="rId36"/>
      <p:boldItalic r:id="rId37"/>
    </p:embeddedFont>
    <p:embeddedFont>
      <p:font typeface="Lato Light"/>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ndrew Count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A15CD1-6D5A-41F3-AE15-858E4B404909}">
  <a:tblStyle styleId="{43A15CD1-6D5A-41F3-AE15-858E4B40490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Light-italic.fntdata"/><Relationship Id="rId20" Type="http://schemas.openxmlformats.org/officeDocument/2006/relationships/slide" Target="slides/slide12.xml"/><Relationship Id="rId41" Type="http://schemas.openxmlformats.org/officeDocument/2006/relationships/font" Target="fonts/LatoLight-boldItalic.fnt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1.xml"/><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Lato-bold.fntdata"/><Relationship Id="rId12" Type="http://schemas.openxmlformats.org/officeDocument/2006/relationships/slide" Target="slides/slide4.xml"/><Relationship Id="rId34" Type="http://schemas.openxmlformats.org/officeDocument/2006/relationships/font" Target="fonts/Lato-regular.fntdata"/><Relationship Id="rId15" Type="http://schemas.openxmlformats.org/officeDocument/2006/relationships/slide" Target="slides/slide7.xml"/><Relationship Id="rId37" Type="http://schemas.openxmlformats.org/officeDocument/2006/relationships/font" Target="fonts/Lato-boldItalic.fntdata"/><Relationship Id="rId14" Type="http://schemas.openxmlformats.org/officeDocument/2006/relationships/slide" Target="slides/slide6.xml"/><Relationship Id="rId36" Type="http://schemas.openxmlformats.org/officeDocument/2006/relationships/font" Target="fonts/Lato-italic.fntdata"/><Relationship Id="rId17" Type="http://schemas.openxmlformats.org/officeDocument/2006/relationships/slide" Target="slides/slide9.xml"/><Relationship Id="rId39" Type="http://schemas.openxmlformats.org/officeDocument/2006/relationships/font" Target="fonts/LatoLight-bold.fntdata"/><Relationship Id="rId16" Type="http://schemas.openxmlformats.org/officeDocument/2006/relationships/slide" Target="slides/slide8.xml"/><Relationship Id="rId38" Type="http://schemas.openxmlformats.org/officeDocument/2006/relationships/font" Target="fonts/LatoLight-regular.fntdata"/><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5-28T17:42:28.303">
    <p:pos x="589" y="505"/>
    <p:text>Would start in Q1 2024 and end in Q1 2025</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97e88e8c44_3_12:notes"/>
          <p:cNvSpPr txBox="1"/>
          <p:nvPr>
            <p:ph idx="1" type="body"/>
          </p:nvPr>
        </p:nvSpPr>
        <p:spPr>
          <a:xfrm>
            <a:off x="685800" y="4400549"/>
            <a:ext cx="5486400" cy="360045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97e88e8c44_3_12:notes"/>
          <p:cNvSpPr/>
          <p:nvPr>
            <p:ph idx="2" type="sldImg"/>
          </p:nvPr>
        </p:nvSpPr>
        <p:spPr>
          <a:xfrm>
            <a:off x="1885950" y="1143000"/>
            <a:ext cx="30861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786e1c8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a786e1c8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cc3b6cb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9cc3b6cb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ac172b911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ac172b911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7b8a6b7a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a7b8a6b7a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9ee1f290e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9ee1f290e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9e3cffb5fb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9e3cffb5fb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952a35e0c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952a35e0c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a7b8a6b7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a7b8a6b7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a44d642c5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a44d642c5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a7b8a6b7a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a7b8a6b7a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257af2e5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257af2e5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a44d642c5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a44d642c5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9518f3d908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9518f3d908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9da0ba86a1_13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9da0ba86a1_13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989a6855c1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989a6855c1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aec97ef22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aec97ef22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9907e4b355_1_34:notes"/>
          <p:cNvSpPr txBox="1"/>
          <p:nvPr>
            <p:ph idx="1" type="body"/>
          </p:nvPr>
        </p:nvSpPr>
        <p:spPr>
          <a:xfrm>
            <a:off x="685800" y="4400549"/>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9907e4b355_1_34:notes"/>
          <p:cNvSpPr/>
          <p:nvPr>
            <p:ph idx="2" type="sldImg"/>
          </p:nvPr>
        </p:nvSpPr>
        <p:spPr>
          <a:xfrm>
            <a:off x="1885950" y="1143000"/>
            <a:ext cx="30861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257af2e59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257af2e5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6723f025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6723f025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54136e5e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4136e5e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257af2e5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257af2e5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ae945e92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ae945e92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aec97ef22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aec97ef22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a0f88baf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a0f88baf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181818"/>
              </a:buClr>
              <a:buSzPts val="2800"/>
              <a:buNone/>
              <a:defRPr sz="2800">
                <a:solidFill>
                  <a:srgbClr val="181818"/>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Title">
  <p:cSld name="1_Cover Title">
    <p:spTree>
      <p:nvGrpSpPr>
        <p:cNvPr id="52" name="Shape 52"/>
        <p:cNvGrpSpPr/>
        <p:nvPr/>
      </p:nvGrpSpPr>
      <p:grpSpPr>
        <a:xfrm>
          <a:off x="0" y="0"/>
          <a:ext cx="0" cy="0"/>
          <a:chOff x="0" y="0"/>
          <a:chExt cx="0" cy="0"/>
        </a:xfrm>
      </p:grpSpPr>
      <p:sp>
        <p:nvSpPr>
          <p:cNvPr id="53" name="Google Shape;53;p14"/>
          <p:cNvSpPr txBox="1"/>
          <p:nvPr>
            <p:ph type="title"/>
          </p:nvPr>
        </p:nvSpPr>
        <p:spPr>
          <a:xfrm>
            <a:off x="1820206" y="1253002"/>
            <a:ext cx="5496713" cy="1318747"/>
          </a:xfrm>
          <a:prstGeom prst="rect">
            <a:avLst/>
          </a:prstGeom>
          <a:noFill/>
          <a:ln>
            <a:noFill/>
          </a:ln>
        </p:spPr>
        <p:txBody>
          <a:bodyPr anchorCtr="0" anchor="b" bIns="34275" lIns="68575" spcFirstLastPara="1" rIns="68575" wrap="square" tIns="34275">
            <a:noAutofit/>
          </a:bodyPr>
          <a:lstStyle>
            <a:lvl1pPr lvl="0" marR="0" rtl="0" algn="ctr">
              <a:lnSpc>
                <a:spcPct val="120000"/>
              </a:lnSpc>
              <a:spcBef>
                <a:spcPts val="0"/>
              </a:spcBef>
              <a:spcAft>
                <a:spcPts val="0"/>
              </a:spcAft>
              <a:buClr>
                <a:srgbClr val="FFFFFF"/>
              </a:buClr>
              <a:buSzPts val="3600"/>
              <a:buFont typeface="Lato"/>
              <a:buNone/>
              <a:defRPr b="0" i="0" sz="3600" u="none" cap="none" strike="noStrike">
                <a:solidFill>
                  <a:srgbClr val="FFFFFF"/>
                </a:solidFill>
                <a:latin typeface="Lato"/>
                <a:ea typeface="Lato"/>
                <a:cs typeface="Lato"/>
                <a:sym typeface="Lato"/>
              </a:defRPr>
            </a:lvl1pPr>
            <a:lvl2pPr lvl="1">
              <a:spcBef>
                <a:spcPts val="0"/>
              </a:spcBef>
              <a:spcAft>
                <a:spcPts val="0"/>
              </a:spcAft>
              <a:buClr>
                <a:srgbClr val="333333"/>
              </a:buClr>
              <a:buSzPts val="1100"/>
              <a:buNone/>
              <a:defRPr sz="1400">
                <a:solidFill>
                  <a:srgbClr val="333333"/>
                </a:solidFill>
              </a:defRPr>
            </a:lvl2pPr>
            <a:lvl3pPr lvl="2">
              <a:spcBef>
                <a:spcPts val="0"/>
              </a:spcBef>
              <a:spcAft>
                <a:spcPts val="0"/>
              </a:spcAft>
              <a:buClr>
                <a:srgbClr val="333333"/>
              </a:buClr>
              <a:buSzPts val="1100"/>
              <a:buNone/>
              <a:defRPr sz="1400">
                <a:solidFill>
                  <a:srgbClr val="333333"/>
                </a:solidFill>
              </a:defRPr>
            </a:lvl3pPr>
            <a:lvl4pPr lvl="3">
              <a:spcBef>
                <a:spcPts val="0"/>
              </a:spcBef>
              <a:spcAft>
                <a:spcPts val="0"/>
              </a:spcAft>
              <a:buClr>
                <a:srgbClr val="333333"/>
              </a:buClr>
              <a:buSzPts val="1100"/>
              <a:buNone/>
              <a:defRPr sz="1400">
                <a:solidFill>
                  <a:srgbClr val="333333"/>
                </a:solidFill>
              </a:defRPr>
            </a:lvl4pPr>
            <a:lvl5pPr lvl="4">
              <a:spcBef>
                <a:spcPts val="0"/>
              </a:spcBef>
              <a:spcAft>
                <a:spcPts val="0"/>
              </a:spcAft>
              <a:buClr>
                <a:srgbClr val="333333"/>
              </a:buClr>
              <a:buSzPts val="1100"/>
              <a:buNone/>
              <a:defRPr sz="1400">
                <a:solidFill>
                  <a:srgbClr val="333333"/>
                </a:solidFill>
              </a:defRPr>
            </a:lvl5pPr>
            <a:lvl6pPr lvl="5">
              <a:spcBef>
                <a:spcPts val="0"/>
              </a:spcBef>
              <a:spcAft>
                <a:spcPts val="0"/>
              </a:spcAft>
              <a:buClr>
                <a:srgbClr val="333333"/>
              </a:buClr>
              <a:buSzPts val="1100"/>
              <a:buNone/>
              <a:defRPr sz="1400">
                <a:solidFill>
                  <a:srgbClr val="333333"/>
                </a:solidFill>
              </a:defRPr>
            </a:lvl6pPr>
            <a:lvl7pPr lvl="6">
              <a:spcBef>
                <a:spcPts val="0"/>
              </a:spcBef>
              <a:spcAft>
                <a:spcPts val="0"/>
              </a:spcAft>
              <a:buClr>
                <a:srgbClr val="333333"/>
              </a:buClr>
              <a:buSzPts val="1100"/>
              <a:buNone/>
              <a:defRPr sz="1400">
                <a:solidFill>
                  <a:srgbClr val="333333"/>
                </a:solidFill>
              </a:defRPr>
            </a:lvl7pPr>
            <a:lvl8pPr lvl="7">
              <a:spcBef>
                <a:spcPts val="0"/>
              </a:spcBef>
              <a:spcAft>
                <a:spcPts val="0"/>
              </a:spcAft>
              <a:buClr>
                <a:srgbClr val="333333"/>
              </a:buClr>
              <a:buSzPts val="1100"/>
              <a:buNone/>
              <a:defRPr sz="1400">
                <a:solidFill>
                  <a:srgbClr val="333333"/>
                </a:solidFill>
              </a:defRPr>
            </a:lvl8pPr>
            <a:lvl9pPr lvl="8">
              <a:spcBef>
                <a:spcPts val="0"/>
              </a:spcBef>
              <a:spcAft>
                <a:spcPts val="0"/>
              </a:spcAft>
              <a:buClr>
                <a:srgbClr val="333333"/>
              </a:buClr>
              <a:buSzPts val="1100"/>
              <a:buNone/>
              <a:defRPr sz="1400">
                <a:solidFill>
                  <a:srgbClr val="333333"/>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End Slide Title">
  <p:cSld name="3_End Slide Title">
    <p:spTree>
      <p:nvGrpSpPr>
        <p:cNvPr id="54" name="Shape 54"/>
        <p:cNvGrpSpPr/>
        <p:nvPr/>
      </p:nvGrpSpPr>
      <p:grpSpPr>
        <a:xfrm>
          <a:off x="0" y="0"/>
          <a:ext cx="0" cy="0"/>
          <a:chOff x="0" y="0"/>
          <a:chExt cx="0" cy="0"/>
        </a:xfrm>
      </p:grpSpPr>
      <p:sp>
        <p:nvSpPr>
          <p:cNvPr id="55" name="Google Shape;55;p15"/>
          <p:cNvSpPr txBox="1"/>
          <p:nvPr>
            <p:ph type="title"/>
          </p:nvPr>
        </p:nvSpPr>
        <p:spPr>
          <a:xfrm>
            <a:off x="1820206" y="1644889"/>
            <a:ext cx="5496713" cy="926861"/>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rgbClr val="FFFFFF"/>
              </a:buClr>
              <a:buSzPts val="2700"/>
              <a:buFont typeface="Lato"/>
              <a:buNone/>
              <a:defRPr b="0" i="0" sz="2700" u="none" cap="none" strike="noStrike">
                <a:solidFill>
                  <a:srgbClr val="FFFFFF"/>
                </a:solidFill>
                <a:latin typeface="Lato"/>
                <a:ea typeface="Lato"/>
                <a:cs typeface="Lato"/>
                <a:sym typeface="Lato"/>
              </a:defRPr>
            </a:lvl1pPr>
            <a:lvl2pPr lvl="1">
              <a:spcBef>
                <a:spcPts val="0"/>
              </a:spcBef>
              <a:spcAft>
                <a:spcPts val="0"/>
              </a:spcAft>
              <a:buClr>
                <a:srgbClr val="FFFFFF"/>
              </a:buClr>
              <a:buSzPts val="1100"/>
              <a:buNone/>
              <a:defRPr sz="1400">
                <a:solidFill>
                  <a:srgbClr val="FFFFFF"/>
                </a:solidFill>
              </a:defRPr>
            </a:lvl2pPr>
            <a:lvl3pPr lvl="2">
              <a:spcBef>
                <a:spcPts val="0"/>
              </a:spcBef>
              <a:spcAft>
                <a:spcPts val="0"/>
              </a:spcAft>
              <a:buClr>
                <a:srgbClr val="FFFFFF"/>
              </a:buClr>
              <a:buSzPts val="1100"/>
              <a:buNone/>
              <a:defRPr sz="1400">
                <a:solidFill>
                  <a:srgbClr val="FFFFFF"/>
                </a:solidFill>
              </a:defRPr>
            </a:lvl3pPr>
            <a:lvl4pPr lvl="3">
              <a:spcBef>
                <a:spcPts val="0"/>
              </a:spcBef>
              <a:spcAft>
                <a:spcPts val="0"/>
              </a:spcAft>
              <a:buClr>
                <a:srgbClr val="FFFFFF"/>
              </a:buClr>
              <a:buSzPts val="1100"/>
              <a:buNone/>
              <a:defRPr sz="1400">
                <a:solidFill>
                  <a:srgbClr val="FFFFFF"/>
                </a:solidFill>
              </a:defRPr>
            </a:lvl4pPr>
            <a:lvl5pPr lvl="4">
              <a:spcBef>
                <a:spcPts val="0"/>
              </a:spcBef>
              <a:spcAft>
                <a:spcPts val="0"/>
              </a:spcAft>
              <a:buClr>
                <a:srgbClr val="FFFFFF"/>
              </a:buClr>
              <a:buSzPts val="1100"/>
              <a:buNone/>
              <a:defRPr sz="1400">
                <a:solidFill>
                  <a:srgbClr val="FFFFFF"/>
                </a:solidFill>
              </a:defRPr>
            </a:lvl5pPr>
            <a:lvl6pPr lvl="5">
              <a:spcBef>
                <a:spcPts val="0"/>
              </a:spcBef>
              <a:spcAft>
                <a:spcPts val="0"/>
              </a:spcAft>
              <a:buClr>
                <a:srgbClr val="FFFFFF"/>
              </a:buClr>
              <a:buSzPts val="1100"/>
              <a:buNone/>
              <a:defRPr sz="1400">
                <a:solidFill>
                  <a:srgbClr val="FFFFFF"/>
                </a:solidFill>
              </a:defRPr>
            </a:lvl6pPr>
            <a:lvl7pPr lvl="6">
              <a:spcBef>
                <a:spcPts val="0"/>
              </a:spcBef>
              <a:spcAft>
                <a:spcPts val="0"/>
              </a:spcAft>
              <a:buClr>
                <a:srgbClr val="FFFFFF"/>
              </a:buClr>
              <a:buSzPts val="1100"/>
              <a:buNone/>
              <a:defRPr sz="1400">
                <a:solidFill>
                  <a:srgbClr val="FFFFFF"/>
                </a:solidFill>
              </a:defRPr>
            </a:lvl7pPr>
            <a:lvl8pPr lvl="7">
              <a:spcBef>
                <a:spcPts val="0"/>
              </a:spcBef>
              <a:spcAft>
                <a:spcPts val="0"/>
              </a:spcAft>
              <a:buClr>
                <a:srgbClr val="FFFFFF"/>
              </a:buClr>
              <a:buSzPts val="1100"/>
              <a:buNone/>
              <a:defRPr sz="1400">
                <a:solidFill>
                  <a:srgbClr val="FFFFFF"/>
                </a:solidFill>
              </a:defRPr>
            </a:lvl8pPr>
            <a:lvl9pPr lvl="8">
              <a:spcBef>
                <a:spcPts val="0"/>
              </a:spcBef>
              <a:spcAft>
                <a:spcPts val="0"/>
              </a:spcAft>
              <a:buClr>
                <a:srgbClr val="FFFFFF"/>
              </a:buClr>
              <a:buSzPts val="1100"/>
              <a:buNone/>
              <a:defRPr sz="1400">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ver Title w/ Background">
  <p:cSld name="2_Cover Title w/ Background">
    <p:spTree>
      <p:nvGrpSpPr>
        <p:cNvPr id="56" name="Shape 56"/>
        <p:cNvGrpSpPr/>
        <p:nvPr/>
      </p:nvGrpSpPr>
      <p:grpSpPr>
        <a:xfrm>
          <a:off x="0" y="0"/>
          <a:ext cx="0" cy="0"/>
          <a:chOff x="0" y="0"/>
          <a:chExt cx="0" cy="0"/>
        </a:xfrm>
      </p:grpSpPr>
      <p:sp>
        <p:nvSpPr>
          <p:cNvPr id="57" name="Google Shape;57;p16"/>
          <p:cNvSpPr/>
          <p:nvPr>
            <p:ph idx="2" type="pic"/>
          </p:nvPr>
        </p:nvSpPr>
        <p:spPr>
          <a:xfrm>
            <a:off x="0" y="0"/>
            <a:ext cx="9144000" cy="4697016"/>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rgbClr val="333333"/>
              </a:buClr>
              <a:buSzPts val="1100"/>
              <a:buFont typeface="Arial"/>
              <a:buNone/>
              <a:defRPr b="0" i="0" sz="1100" u="none" cap="none" strike="noStrike">
                <a:solidFill>
                  <a:srgbClr val="333333"/>
                </a:solidFill>
                <a:latin typeface="Lato Light"/>
                <a:ea typeface="Lato Light"/>
                <a:cs typeface="Lato Light"/>
                <a:sym typeface="Lato Light"/>
              </a:defRPr>
            </a:lvl1pPr>
            <a:lvl2pPr lvl="1" marR="0" rtl="0" algn="l">
              <a:lnSpc>
                <a:spcPct val="90000"/>
              </a:lnSpc>
              <a:spcBef>
                <a:spcPts val="400"/>
              </a:spcBef>
              <a:spcAft>
                <a:spcPts val="0"/>
              </a:spcAft>
              <a:buClr>
                <a:srgbClr val="333333"/>
              </a:buClr>
              <a:buSzPts val="1800"/>
              <a:buFont typeface="Arial"/>
              <a:buChar char="•"/>
              <a:defRPr b="0" i="0" sz="1800" u="none" cap="none" strike="noStrike">
                <a:solidFill>
                  <a:srgbClr val="333333"/>
                </a:solidFill>
                <a:latin typeface="Calibri"/>
                <a:ea typeface="Calibri"/>
                <a:cs typeface="Calibri"/>
                <a:sym typeface="Calibri"/>
              </a:defRPr>
            </a:lvl2pPr>
            <a:lvl3pPr lvl="2" marR="0" rtl="0" algn="l">
              <a:lnSpc>
                <a:spcPct val="90000"/>
              </a:lnSpc>
              <a:spcBef>
                <a:spcPts val="400"/>
              </a:spcBef>
              <a:spcAft>
                <a:spcPts val="0"/>
              </a:spcAft>
              <a:buClr>
                <a:srgbClr val="333333"/>
              </a:buClr>
              <a:buSzPts val="1500"/>
              <a:buFont typeface="Arial"/>
              <a:buChar char="•"/>
              <a:defRPr b="0" i="0" sz="1500" u="none" cap="none" strike="noStrike">
                <a:solidFill>
                  <a:srgbClr val="333333"/>
                </a:solidFill>
                <a:latin typeface="Calibri"/>
                <a:ea typeface="Calibri"/>
                <a:cs typeface="Calibri"/>
                <a:sym typeface="Calibri"/>
              </a:defRPr>
            </a:lvl3pPr>
            <a:lvl4pPr lvl="3" marR="0" rtl="0" algn="l">
              <a:lnSpc>
                <a:spcPct val="90000"/>
              </a:lnSpc>
              <a:spcBef>
                <a:spcPts val="400"/>
              </a:spcBef>
              <a:spcAft>
                <a:spcPts val="0"/>
              </a:spcAft>
              <a:buClr>
                <a:srgbClr val="333333"/>
              </a:buClr>
              <a:buSzPts val="1400"/>
              <a:buFont typeface="Arial"/>
              <a:buChar char="•"/>
              <a:defRPr b="0" i="0" sz="1400" u="none" cap="none" strike="noStrike">
                <a:solidFill>
                  <a:srgbClr val="333333"/>
                </a:solidFill>
                <a:latin typeface="Calibri"/>
                <a:ea typeface="Calibri"/>
                <a:cs typeface="Calibri"/>
                <a:sym typeface="Calibri"/>
              </a:defRPr>
            </a:lvl4pPr>
            <a:lvl5pPr lvl="4" marR="0" rtl="0" algn="l">
              <a:lnSpc>
                <a:spcPct val="90000"/>
              </a:lnSpc>
              <a:spcBef>
                <a:spcPts val="400"/>
              </a:spcBef>
              <a:spcAft>
                <a:spcPts val="0"/>
              </a:spcAft>
              <a:buClr>
                <a:srgbClr val="333333"/>
              </a:buClr>
              <a:buSzPts val="1400"/>
              <a:buFont typeface="Arial"/>
              <a:buChar char="•"/>
              <a:defRPr b="0" i="0" sz="1400" u="none" cap="none" strike="noStrike">
                <a:solidFill>
                  <a:srgbClr val="333333"/>
                </a:solidFill>
                <a:latin typeface="Calibri"/>
                <a:ea typeface="Calibri"/>
                <a:cs typeface="Calibri"/>
                <a:sym typeface="Calibri"/>
              </a:defRPr>
            </a:lvl5pPr>
            <a:lvl6pPr lvl="5" marR="0" rtl="0" algn="l">
              <a:lnSpc>
                <a:spcPct val="90000"/>
              </a:lnSpc>
              <a:spcBef>
                <a:spcPts val="400"/>
              </a:spcBef>
              <a:spcAft>
                <a:spcPts val="0"/>
              </a:spcAft>
              <a:buClr>
                <a:srgbClr val="333333"/>
              </a:buClr>
              <a:buSzPts val="1400"/>
              <a:buFont typeface="Arial"/>
              <a:buChar char="•"/>
              <a:defRPr b="0" i="0" sz="1400" u="none" cap="none" strike="noStrike">
                <a:solidFill>
                  <a:srgbClr val="333333"/>
                </a:solidFill>
                <a:latin typeface="Calibri"/>
                <a:ea typeface="Calibri"/>
                <a:cs typeface="Calibri"/>
                <a:sym typeface="Calibri"/>
              </a:defRPr>
            </a:lvl6pPr>
            <a:lvl7pPr lvl="6" marR="0" rtl="0" algn="l">
              <a:lnSpc>
                <a:spcPct val="90000"/>
              </a:lnSpc>
              <a:spcBef>
                <a:spcPts val="400"/>
              </a:spcBef>
              <a:spcAft>
                <a:spcPts val="0"/>
              </a:spcAft>
              <a:buClr>
                <a:srgbClr val="333333"/>
              </a:buClr>
              <a:buSzPts val="1400"/>
              <a:buFont typeface="Arial"/>
              <a:buChar char="•"/>
              <a:defRPr b="0" i="0" sz="1400" u="none" cap="none" strike="noStrike">
                <a:solidFill>
                  <a:srgbClr val="333333"/>
                </a:solidFill>
                <a:latin typeface="Calibri"/>
                <a:ea typeface="Calibri"/>
                <a:cs typeface="Calibri"/>
                <a:sym typeface="Calibri"/>
              </a:defRPr>
            </a:lvl7pPr>
            <a:lvl8pPr lvl="7" marR="0" rtl="0" algn="l">
              <a:lnSpc>
                <a:spcPct val="90000"/>
              </a:lnSpc>
              <a:spcBef>
                <a:spcPts val="400"/>
              </a:spcBef>
              <a:spcAft>
                <a:spcPts val="0"/>
              </a:spcAft>
              <a:buClr>
                <a:srgbClr val="333333"/>
              </a:buClr>
              <a:buSzPts val="1400"/>
              <a:buFont typeface="Arial"/>
              <a:buChar char="•"/>
              <a:defRPr b="0" i="0" sz="1400" u="none" cap="none" strike="noStrike">
                <a:solidFill>
                  <a:srgbClr val="333333"/>
                </a:solidFill>
                <a:latin typeface="Calibri"/>
                <a:ea typeface="Calibri"/>
                <a:cs typeface="Calibri"/>
                <a:sym typeface="Calibri"/>
              </a:defRPr>
            </a:lvl8pPr>
            <a:lvl9pPr lvl="8" marR="0" rtl="0" algn="l">
              <a:lnSpc>
                <a:spcPct val="90000"/>
              </a:lnSpc>
              <a:spcBef>
                <a:spcPts val="400"/>
              </a:spcBef>
              <a:spcAft>
                <a:spcPts val="0"/>
              </a:spcAft>
              <a:buClr>
                <a:srgbClr val="333333"/>
              </a:buClr>
              <a:buSzPts val="1400"/>
              <a:buFont typeface="Arial"/>
              <a:buChar char="•"/>
              <a:defRPr b="0" i="0" sz="1400" u="none" cap="none" strike="noStrike">
                <a:solidFill>
                  <a:srgbClr val="333333"/>
                </a:solidFill>
                <a:latin typeface="Calibri"/>
                <a:ea typeface="Calibri"/>
                <a:cs typeface="Calibri"/>
                <a:sym typeface="Calibri"/>
              </a:defRPr>
            </a:lvl9pPr>
          </a:lstStyle>
          <a:p/>
        </p:txBody>
      </p:sp>
      <p:sp>
        <p:nvSpPr>
          <p:cNvPr id="58" name="Google Shape;58;p16"/>
          <p:cNvSpPr txBox="1"/>
          <p:nvPr>
            <p:ph type="title"/>
          </p:nvPr>
        </p:nvSpPr>
        <p:spPr>
          <a:xfrm>
            <a:off x="1820206" y="1253002"/>
            <a:ext cx="5496713" cy="1318747"/>
          </a:xfrm>
          <a:prstGeom prst="rect">
            <a:avLst/>
          </a:prstGeom>
          <a:noFill/>
          <a:ln>
            <a:noFill/>
          </a:ln>
        </p:spPr>
        <p:txBody>
          <a:bodyPr anchorCtr="0" anchor="b" bIns="34275" lIns="68575" spcFirstLastPara="1" rIns="68575" wrap="square" tIns="34275">
            <a:noAutofit/>
          </a:bodyPr>
          <a:lstStyle>
            <a:lvl1pPr lvl="0" marR="0" rtl="0" algn="ctr">
              <a:lnSpc>
                <a:spcPct val="120000"/>
              </a:lnSpc>
              <a:spcBef>
                <a:spcPts val="0"/>
              </a:spcBef>
              <a:spcAft>
                <a:spcPts val="0"/>
              </a:spcAft>
              <a:buClr>
                <a:srgbClr val="FFFFFF"/>
              </a:buClr>
              <a:buSzPts val="3600"/>
              <a:buFont typeface="Lato"/>
              <a:buNone/>
              <a:defRPr b="0" i="0" sz="3600" u="none" cap="none" strike="noStrike">
                <a:solidFill>
                  <a:srgbClr val="FFFFFF"/>
                </a:solidFill>
                <a:latin typeface="Lato"/>
                <a:ea typeface="Lato"/>
                <a:cs typeface="Lato"/>
                <a:sym typeface="Lato"/>
              </a:defRPr>
            </a:lvl1pPr>
            <a:lvl2pPr lvl="1">
              <a:spcBef>
                <a:spcPts val="0"/>
              </a:spcBef>
              <a:spcAft>
                <a:spcPts val="0"/>
              </a:spcAft>
              <a:buClr>
                <a:srgbClr val="FFFFFF"/>
              </a:buClr>
              <a:buSzPts val="1100"/>
              <a:buNone/>
              <a:defRPr sz="1400">
                <a:solidFill>
                  <a:srgbClr val="FFFFFF"/>
                </a:solidFill>
              </a:defRPr>
            </a:lvl2pPr>
            <a:lvl3pPr lvl="2">
              <a:spcBef>
                <a:spcPts val="0"/>
              </a:spcBef>
              <a:spcAft>
                <a:spcPts val="0"/>
              </a:spcAft>
              <a:buClr>
                <a:srgbClr val="FFFFFF"/>
              </a:buClr>
              <a:buSzPts val="1100"/>
              <a:buNone/>
              <a:defRPr sz="1400">
                <a:solidFill>
                  <a:srgbClr val="FFFFFF"/>
                </a:solidFill>
              </a:defRPr>
            </a:lvl3pPr>
            <a:lvl4pPr lvl="3">
              <a:spcBef>
                <a:spcPts val="0"/>
              </a:spcBef>
              <a:spcAft>
                <a:spcPts val="0"/>
              </a:spcAft>
              <a:buClr>
                <a:srgbClr val="FFFFFF"/>
              </a:buClr>
              <a:buSzPts val="1100"/>
              <a:buNone/>
              <a:defRPr sz="1400">
                <a:solidFill>
                  <a:srgbClr val="FFFFFF"/>
                </a:solidFill>
              </a:defRPr>
            </a:lvl4pPr>
            <a:lvl5pPr lvl="4">
              <a:spcBef>
                <a:spcPts val="0"/>
              </a:spcBef>
              <a:spcAft>
                <a:spcPts val="0"/>
              </a:spcAft>
              <a:buClr>
                <a:srgbClr val="FFFFFF"/>
              </a:buClr>
              <a:buSzPts val="1100"/>
              <a:buNone/>
              <a:defRPr sz="1400">
                <a:solidFill>
                  <a:srgbClr val="FFFFFF"/>
                </a:solidFill>
              </a:defRPr>
            </a:lvl5pPr>
            <a:lvl6pPr lvl="5">
              <a:spcBef>
                <a:spcPts val="0"/>
              </a:spcBef>
              <a:spcAft>
                <a:spcPts val="0"/>
              </a:spcAft>
              <a:buClr>
                <a:srgbClr val="FFFFFF"/>
              </a:buClr>
              <a:buSzPts val="1100"/>
              <a:buNone/>
              <a:defRPr sz="1400">
                <a:solidFill>
                  <a:srgbClr val="FFFFFF"/>
                </a:solidFill>
              </a:defRPr>
            </a:lvl6pPr>
            <a:lvl7pPr lvl="6">
              <a:spcBef>
                <a:spcPts val="0"/>
              </a:spcBef>
              <a:spcAft>
                <a:spcPts val="0"/>
              </a:spcAft>
              <a:buClr>
                <a:srgbClr val="FFFFFF"/>
              </a:buClr>
              <a:buSzPts val="1100"/>
              <a:buNone/>
              <a:defRPr sz="1400">
                <a:solidFill>
                  <a:srgbClr val="FFFFFF"/>
                </a:solidFill>
              </a:defRPr>
            </a:lvl7pPr>
            <a:lvl8pPr lvl="7">
              <a:spcBef>
                <a:spcPts val="0"/>
              </a:spcBef>
              <a:spcAft>
                <a:spcPts val="0"/>
              </a:spcAft>
              <a:buClr>
                <a:srgbClr val="FFFFFF"/>
              </a:buClr>
              <a:buSzPts val="1100"/>
              <a:buNone/>
              <a:defRPr sz="1400">
                <a:solidFill>
                  <a:srgbClr val="FFFFFF"/>
                </a:solidFill>
              </a:defRPr>
            </a:lvl8pPr>
            <a:lvl9pPr lvl="8">
              <a:spcBef>
                <a:spcPts val="0"/>
              </a:spcBef>
              <a:spcAft>
                <a:spcPts val="0"/>
              </a:spcAft>
              <a:buClr>
                <a:srgbClr val="FFFFFF"/>
              </a:buClr>
              <a:buSzPts val="1100"/>
              <a:buNone/>
              <a:defRPr sz="1400">
                <a:solidFill>
                  <a:srgbClr val="FFFFFF"/>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FFFFFF"/>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Font typeface="Lato"/>
              <a:buNone/>
              <a:defRPr b="1">
                <a:latin typeface="Lato"/>
                <a:ea typeface="Lato"/>
                <a:cs typeface="Lato"/>
                <a:sym typeface="Lato"/>
              </a:defRPr>
            </a:lvl1pPr>
            <a:lvl2pPr lvl="1">
              <a:spcBef>
                <a:spcPts val="0"/>
              </a:spcBef>
              <a:spcAft>
                <a:spcPts val="0"/>
              </a:spcAft>
              <a:buClr>
                <a:srgbClr val="2C4368"/>
              </a:buClr>
              <a:buSzPts val="2800"/>
              <a:buNone/>
              <a:defRPr>
                <a:solidFill>
                  <a:srgbClr val="2C4368"/>
                </a:solidFill>
              </a:defRPr>
            </a:lvl2pPr>
            <a:lvl3pPr lvl="2">
              <a:spcBef>
                <a:spcPts val="0"/>
              </a:spcBef>
              <a:spcAft>
                <a:spcPts val="0"/>
              </a:spcAft>
              <a:buClr>
                <a:srgbClr val="2C4368"/>
              </a:buClr>
              <a:buSzPts val="2800"/>
              <a:buNone/>
              <a:defRPr>
                <a:solidFill>
                  <a:srgbClr val="2C4368"/>
                </a:solidFill>
              </a:defRPr>
            </a:lvl3pPr>
            <a:lvl4pPr lvl="3">
              <a:spcBef>
                <a:spcPts val="0"/>
              </a:spcBef>
              <a:spcAft>
                <a:spcPts val="0"/>
              </a:spcAft>
              <a:buClr>
                <a:srgbClr val="2C4368"/>
              </a:buClr>
              <a:buSzPts val="2800"/>
              <a:buNone/>
              <a:defRPr>
                <a:solidFill>
                  <a:srgbClr val="2C4368"/>
                </a:solidFill>
              </a:defRPr>
            </a:lvl4pPr>
            <a:lvl5pPr lvl="4">
              <a:spcBef>
                <a:spcPts val="0"/>
              </a:spcBef>
              <a:spcAft>
                <a:spcPts val="0"/>
              </a:spcAft>
              <a:buClr>
                <a:srgbClr val="2C4368"/>
              </a:buClr>
              <a:buSzPts val="2800"/>
              <a:buNone/>
              <a:defRPr>
                <a:solidFill>
                  <a:srgbClr val="2C4368"/>
                </a:solidFill>
              </a:defRPr>
            </a:lvl5pPr>
            <a:lvl6pPr lvl="5">
              <a:spcBef>
                <a:spcPts val="0"/>
              </a:spcBef>
              <a:spcAft>
                <a:spcPts val="0"/>
              </a:spcAft>
              <a:buClr>
                <a:srgbClr val="2C4368"/>
              </a:buClr>
              <a:buSzPts val="2800"/>
              <a:buNone/>
              <a:defRPr>
                <a:solidFill>
                  <a:srgbClr val="2C4368"/>
                </a:solidFill>
              </a:defRPr>
            </a:lvl6pPr>
            <a:lvl7pPr lvl="6">
              <a:spcBef>
                <a:spcPts val="0"/>
              </a:spcBef>
              <a:spcAft>
                <a:spcPts val="0"/>
              </a:spcAft>
              <a:buClr>
                <a:srgbClr val="2C4368"/>
              </a:buClr>
              <a:buSzPts val="2800"/>
              <a:buNone/>
              <a:defRPr>
                <a:solidFill>
                  <a:srgbClr val="2C4368"/>
                </a:solidFill>
              </a:defRPr>
            </a:lvl7pPr>
            <a:lvl8pPr lvl="7">
              <a:spcBef>
                <a:spcPts val="0"/>
              </a:spcBef>
              <a:spcAft>
                <a:spcPts val="0"/>
              </a:spcAft>
              <a:buClr>
                <a:srgbClr val="2C4368"/>
              </a:buClr>
              <a:buSzPts val="2800"/>
              <a:buNone/>
              <a:defRPr>
                <a:solidFill>
                  <a:srgbClr val="2C4368"/>
                </a:solidFill>
              </a:defRPr>
            </a:lvl8pPr>
            <a:lvl9pPr lvl="8">
              <a:spcBef>
                <a:spcPts val="0"/>
              </a:spcBef>
              <a:spcAft>
                <a:spcPts val="0"/>
              </a:spcAft>
              <a:buClr>
                <a:srgbClr val="2C4368"/>
              </a:buClr>
              <a:buSzPts val="2800"/>
              <a:buNone/>
              <a:defRPr>
                <a:solidFill>
                  <a:srgbClr val="2C4368"/>
                </a:solidFill>
              </a:defRPr>
            </a:lvl9pPr>
          </a:lstStyle>
          <a:p/>
        </p:txBody>
      </p:sp>
      <p:sp>
        <p:nvSpPr>
          <p:cNvPr id="19" name="Google Shape;19;p4"/>
          <p:cNvSpPr txBox="1"/>
          <p:nvPr>
            <p:ph idx="1" type="body"/>
          </p:nvPr>
        </p:nvSpPr>
        <p:spPr>
          <a:xfrm>
            <a:off x="311700" y="9238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333333"/>
              </a:buClr>
              <a:buSzPts val="1800"/>
              <a:buFont typeface="Lato Light"/>
              <a:buChar char="●"/>
              <a:defRPr>
                <a:solidFill>
                  <a:srgbClr val="333333"/>
                </a:solidFill>
                <a:latin typeface="Lato Light"/>
                <a:ea typeface="Lato Light"/>
                <a:cs typeface="Lato Light"/>
                <a:sym typeface="Lato Light"/>
              </a:defRPr>
            </a:lvl1pPr>
            <a:lvl2pPr indent="-317500" lvl="1" marL="9144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2pPr>
            <a:lvl3pPr indent="-317500" lvl="2" marL="13716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3pPr>
            <a:lvl4pPr indent="-317500" lvl="3" marL="18288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4pPr>
            <a:lvl5pPr indent="-317500" lvl="4" marL="22860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5pPr>
            <a:lvl6pPr indent="-317500" lvl="5" marL="27432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6pPr>
            <a:lvl7pPr indent="-317500" lvl="6" marL="32004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7pPr>
            <a:lvl8pPr indent="-317500" lvl="7" marL="3657600">
              <a:spcBef>
                <a:spcPts val="1600"/>
              </a:spcBef>
              <a:spcAft>
                <a:spcPts val="0"/>
              </a:spcAft>
              <a:buClr>
                <a:srgbClr val="333333"/>
              </a:buClr>
              <a:buSzPts val="1400"/>
              <a:buFont typeface="Lato Light"/>
              <a:buChar char="○"/>
              <a:defRPr>
                <a:solidFill>
                  <a:srgbClr val="333333"/>
                </a:solidFill>
                <a:latin typeface="Lato Light"/>
                <a:ea typeface="Lato Light"/>
                <a:cs typeface="Lato Light"/>
                <a:sym typeface="Lato Light"/>
              </a:defRPr>
            </a:lvl8pPr>
            <a:lvl9pPr indent="-317500" lvl="8" marL="4114800">
              <a:spcBef>
                <a:spcPts val="1600"/>
              </a:spcBef>
              <a:spcAft>
                <a:spcPts val="1600"/>
              </a:spcAft>
              <a:buClr>
                <a:srgbClr val="333333"/>
              </a:buClr>
              <a:buSzPts val="1400"/>
              <a:buFont typeface="Lato Light"/>
              <a:buChar char="■"/>
              <a:defRPr>
                <a:solidFill>
                  <a:srgbClr val="333333"/>
                </a:solidFill>
                <a:latin typeface="Lato Light"/>
                <a:ea typeface="Lato Light"/>
                <a:cs typeface="Lato Light"/>
                <a:sym typeface="Lato Light"/>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5717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Clr>
                <a:srgbClr val="181818"/>
              </a:buClr>
              <a:buSzPts val="2800"/>
              <a:buNone/>
              <a:defRPr>
                <a:solidFill>
                  <a:srgbClr val="181818"/>
                </a:solidFill>
              </a:defRPr>
            </a:lvl2pPr>
            <a:lvl3pPr lvl="2">
              <a:spcBef>
                <a:spcPts val="0"/>
              </a:spcBef>
              <a:spcAft>
                <a:spcPts val="0"/>
              </a:spcAft>
              <a:buClr>
                <a:srgbClr val="181818"/>
              </a:buClr>
              <a:buSzPts val="2800"/>
              <a:buNone/>
              <a:defRPr>
                <a:solidFill>
                  <a:srgbClr val="181818"/>
                </a:solidFill>
              </a:defRPr>
            </a:lvl3pPr>
            <a:lvl4pPr lvl="3">
              <a:spcBef>
                <a:spcPts val="0"/>
              </a:spcBef>
              <a:spcAft>
                <a:spcPts val="0"/>
              </a:spcAft>
              <a:buClr>
                <a:srgbClr val="181818"/>
              </a:buClr>
              <a:buSzPts val="2800"/>
              <a:buNone/>
              <a:defRPr>
                <a:solidFill>
                  <a:srgbClr val="181818"/>
                </a:solidFill>
              </a:defRPr>
            </a:lvl4pPr>
            <a:lvl5pPr lvl="4">
              <a:spcBef>
                <a:spcPts val="0"/>
              </a:spcBef>
              <a:spcAft>
                <a:spcPts val="0"/>
              </a:spcAft>
              <a:buClr>
                <a:srgbClr val="181818"/>
              </a:buClr>
              <a:buSzPts val="2800"/>
              <a:buNone/>
              <a:defRPr>
                <a:solidFill>
                  <a:srgbClr val="181818"/>
                </a:solidFill>
              </a:defRPr>
            </a:lvl5pPr>
            <a:lvl6pPr lvl="5">
              <a:spcBef>
                <a:spcPts val="0"/>
              </a:spcBef>
              <a:spcAft>
                <a:spcPts val="0"/>
              </a:spcAft>
              <a:buClr>
                <a:srgbClr val="181818"/>
              </a:buClr>
              <a:buSzPts val="2800"/>
              <a:buNone/>
              <a:defRPr>
                <a:solidFill>
                  <a:srgbClr val="181818"/>
                </a:solidFill>
              </a:defRPr>
            </a:lvl6pPr>
            <a:lvl7pPr lvl="6">
              <a:spcBef>
                <a:spcPts val="0"/>
              </a:spcBef>
              <a:spcAft>
                <a:spcPts val="0"/>
              </a:spcAft>
              <a:buClr>
                <a:srgbClr val="181818"/>
              </a:buClr>
              <a:buSzPts val="2800"/>
              <a:buNone/>
              <a:defRPr>
                <a:solidFill>
                  <a:srgbClr val="181818"/>
                </a:solidFill>
              </a:defRPr>
            </a:lvl7pPr>
            <a:lvl8pPr lvl="7">
              <a:spcBef>
                <a:spcPts val="0"/>
              </a:spcBef>
              <a:spcAft>
                <a:spcPts val="0"/>
              </a:spcAft>
              <a:buClr>
                <a:srgbClr val="181818"/>
              </a:buClr>
              <a:buSzPts val="2800"/>
              <a:buNone/>
              <a:defRPr>
                <a:solidFill>
                  <a:srgbClr val="181818"/>
                </a:solidFill>
              </a:defRPr>
            </a:lvl8pPr>
            <a:lvl9pPr lvl="8">
              <a:spcBef>
                <a:spcPts val="0"/>
              </a:spcBef>
              <a:spcAft>
                <a:spcPts val="0"/>
              </a:spcAft>
              <a:buClr>
                <a:srgbClr val="181818"/>
              </a:buClr>
              <a:buSzPts val="2800"/>
              <a:buNone/>
              <a:defRPr>
                <a:solidFill>
                  <a:srgbClr val="181818"/>
                </a:solidFill>
              </a:defRPr>
            </a:lvl9pPr>
          </a:lstStyle>
          <a:p/>
        </p:txBody>
      </p:sp>
      <p:sp>
        <p:nvSpPr>
          <p:cNvPr id="23" name="Google Shape;23;p5"/>
          <p:cNvSpPr txBox="1"/>
          <p:nvPr>
            <p:ph idx="1" type="body"/>
          </p:nvPr>
        </p:nvSpPr>
        <p:spPr>
          <a:xfrm>
            <a:off x="311700" y="9238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9238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25717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3270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1610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80850"/>
            <a:ext cx="4572000" cy="506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598800"/>
            <a:ext cx="4045200" cy="2116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5717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333333"/>
              </a:buClr>
              <a:buSzPts val="2400"/>
              <a:buFont typeface="Lato"/>
              <a:buNone/>
              <a:defRPr b="1" sz="2400">
                <a:solidFill>
                  <a:srgbClr val="333333"/>
                </a:solidFill>
                <a:latin typeface="Lato"/>
                <a:ea typeface="Lato"/>
                <a:cs typeface="Lato"/>
                <a:sym typeface="Lato"/>
              </a:defRPr>
            </a:lvl1pPr>
            <a:lvl2pPr lvl="1">
              <a:spcBef>
                <a:spcPts val="0"/>
              </a:spcBef>
              <a:spcAft>
                <a:spcPts val="0"/>
              </a:spcAft>
              <a:buClr>
                <a:schemeClr val="dk1"/>
              </a:buClr>
              <a:buSzPts val="2800"/>
              <a:buFont typeface="Lato"/>
              <a:buNone/>
              <a:defRPr b="1" sz="2800">
                <a:solidFill>
                  <a:schemeClr val="dk1"/>
                </a:solidFill>
                <a:latin typeface="Lato"/>
                <a:ea typeface="Lato"/>
                <a:cs typeface="Lato"/>
                <a:sym typeface="Lato"/>
              </a:defRPr>
            </a:lvl2pPr>
            <a:lvl3pPr lvl="2">
              <a:spcBef>
                <a:spcPts val="0"/>
              </a:spcBef>
              <a:spcAft>
                <a:spcPts val="0"/>
              </a:spcAft>
              <a:buClr>
                <a:schemeClr val="dk1"/>
              </a:buClr>
              <a:buSzPts val="2800"/>
              <a:buFont typeface="Lato"/>
              <a:buNone/>
              <a:defRPr b="1" sz="2800">
                <a:solidFill>
                  <a:schemeClr val="dk1"/>
                </a:solidFill>
                <a:latin typeface="Lato"/>
                <a:ea typeface="Lato"/>
                <a:cs typeface="Lato"/>
                <a:sym typeface="Lato"/>
              </a:defRPr>
            </a:lvl3pPr>
            <a:lvl4pPr lvl="3">
              <a:spcBef>
                <a:spcPts val="0"/>
              </a:spcBef>
              <a:spcAft>
                <a:spcPts val="0"/>
              </a:spcAft>
              <a:buClr>
                <a:schemeClr val="dk1"/>
              </a:buClr>
              <a:buSzPts val="2800"/>
              <a:buFont typeface="Lato"/>
              <a:buNone/>
              <a:defRPr b="1" sz="2800">
                <a:solidFill>
                  <a:schemeClr val="dk1"/>
                </a:solidFill>
                <a:latin typeface="Lato"/>
                <a:ea typeface="Lato"/>
                <a:cs typeface="Lato"/>
                <a:sym typeface="Lato"/>
              </a:defRPr>
            </a:lvl4pPr>
            <a:lvl5pPr lvl="4">
              <a:spcBef>
                <a:spcPts val="0"/>
              </a:spcBef>
              <a:spcAft>
                <a:spcPts val="0"/>
              </a:spcAft>
              <a:buClr>
                <a:schemeClr val="dk1"/>
              </a:buClr>
              <a:buSzPts val="2800"/>
              <a:buFont typeface="Lato"/>
              <a:buNone/>
              <a:defRPr b="1" sz="2800">
                <a:solidFill>
                  <a:schemeClr val="dk1"/>
                </a:solidFill>
                <a:latin typeface="Lato"/>
                <a:ea typeface="Lato"/>
                <a:cs typeface="Lato"/>
                <a:sym typeface="Lato"/>
              </a:defRPr>
            </a:lvl5pPr>
            <a:lvl6pPr lvl="5">
              <a:spcBef>
                <a:spcPts val="0"/>
              </a:spcBef>
              <a:spcAft>
                <a:spcPts val="0"/>
              </a:spcAft>
              <a:buClr>
                <a:schemeClr val="dk1"/>
              </a:buClr>
              <a:buSzPts val="2800"/>
              <a:buFont typeface="Lato"/>
              <a:buNone/>
              <a:defRPr b="1" sz="2800">
                <a:solidFill>
                  <a:schemeClr val="dk1"/>
                </a:solidFill>
                <a:latin typeface="Lato"/>
                <a:ea typeface="Lato"/>
                <a:cs typeface="Lato"/>
                <a:sym typeface="Lato"/>
              </a:defRPr>
            </a:lvl6pPr>
            <a:lvl7pPr lvl="6">
              <a:spcBef>
                <a:spcPts val="0"/>
              </a:spcBef>
              <a:spcAft>
                <a:spcPts val="0"/>
              </a:spcAft>
              <a:buClr>
                <a:schemeClr val="dk1"/>
              </a:buClr>
              <a:buSzPts val="2800"/>
              <a:buFont typeface="Lato"/>
              <a:buNone/>
              <a:defRPr b="1" sz="2800">
                <a:solidFill>
                  <a:schemeClr val="dk1"/>
                </a:solidFill>
                <a:latin typeface="Lato"/>
                <a:ea typeface="Lato"/>
                <a:cs typeface="Lato"/>
                <a:sym typeface="Lato"/>
              </a:defRPr>
            </a:lvl7pPr>
            <a:lvl8pPr lvl="7">
              <a:spcBef>
                <a:spcPts val="0"/>
              </a:spcBef>
              <a:spcAft>
                <a:spcPts val="0"/>
              </a:spcAft>
              <a:buClr>
                <a:schemeClr val="dk1"/>
              </a:buClr>
              <a:buSzPts val="2800"/>
              <a:buFont typeface="Lato"/>
              <a:buNone/>
              <a:defRPr b="1" sz="2800">
                <a:solidFill>
                  <a:schemeClr val="dk1"/>
                </a:solidFill>
                <a:latin typeface="Lato"/>
                <a:ea typeface="Lato"/>
                <a:cs typeface="Lato"/>
                <a:sym typeface="Lato"/>
              </a:defRPr>
            </a:lvl8pPr>
            <a:lvl9pPr lvl="8">
              <a:spcBef>
                <a:spcPts val="0"/>
              </a:spcBef>
              <a:spcAft>
                <a:spcPts val="0"/>
              </a:spcAft>
              <a:buClr>
                <a:schemeClr val="dk1"/>
              </a:buClr>
              <a:buSzPts val="2800"/>
              <a:buFont typeface="Lato"/>
              <a:buNone/>
              <a:defRPr b="1" sz="2800">
                <a:solidFill>
                  <a:schemeClr val="dk1"/>
                </a:solidFill>
                <a:latin typeface="Lato"/>
                <a:ea typeface="Lato"/>
                <a:cs typeface="Lato"/>
                <a:sym typeface="Lato"/>
              </a:defRPr>
            </a:lvl9pPr>
          </a:lstStyle>
          <a:p/>
        </p:txBody>
      </p:sp>
      <p:sp>
        <p:nvSpPr>
          <p:cNvPr id="7" name="Google Shape;7;p1"/>
          <p:cNvSpPr txBox="1"/>
          <p:nvPr>
            <p:ph idx="1" type="body"/>
          </p:nvPr>
        </p:nvSpPr>
        <p:spPr>
          <a:xfrm>
            <a:off x="311700" y="9238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4C4C4C"/>
              </a:buClr>
              <a:buSzPts val="1800"/>
              <a:buFont typeface="Lato"/>
              <a:buChar char="●"/>
              <a:defRPr sz="1800">
                <a:solidFill>
                  <a:srgbClr val="4C4C4C"/>
                </a:solidFill>
                <a:latin typeface="Lato"/>
                <a:ea typeface="Lato"/>
                <a:cs typeface="Lato"/>
                <a:sym typeface="Lato"/>
              </a:defRPr>
            </a:lvl1pPr>
            <a:lvl2pPr indent="-317500" lvl="1" marL="9144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2pPr>
            <a:lvl3pPr indent="-317500" lvl="2" marL="13716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3pPr>
            <a:lvl4pPr indent="-317500" lvl="3" marL="18288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4pPr>
            <a:lvl5pPr indent="-317500" lvl="4" marL="22860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5pPr>
            <a:lvl6pPr indent="-317500" lvl="5" marL="27432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6pPr>
            <a:lvl7pPr indent="-317500" lvl="6" marL="32004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7pPr>
            <a:lvl8pPr indent="-317500" lvl="7" marL="3657600">
              <a:lnSpc>
                <a:spcPct val="115000"/>
              </a:lnSpc>
              <a:spcBef>
                <a:spcPts val="1600"/>
              </a:spcBef>
              <a:spcAft>
                <a:spcPts val="0"/>
              </a:spcAft>
              <a:buClr>
                <a:srgbClr val="4C4C4C"/>
              </a:buClr>
              <a:buSzPts val="1400"/>
              <a:buFont typeface="Lato"/>
              <a:buChar char="○"/>
              <a:defRPr>
                <a:solidFill>
                  <a:srgbClr val="4C4C4C"/>
                </a:solidFill>
                <a:latin typeface="Lato"/>
                <a:ea typeface="Lato"/>
                <a:cs typeface="Lato"/>
                <a:sym typeface="Lato"/>
              </a:defRPr>
            </a:lvl8pPr>
            <a:lvl9pPr indent="-317500" lvl="8" marL="4114800">
              <a:lnSpc>
                <a:spcPct val="115000"/>
              </a:lnSpc>
              <a:spcBef>
                <a:spcPts val="1600"/>
              </a:spcBef>
              <a:spcAft>
                <a:spcPts val="1600"/>
              </a:spcAft>
              <a:buClr>
                <a:srgbClr val="4C4C4C"/>
              </a:buClr>
              <a:buSzPts val="1400"/>
              <a:buFont typeface="Lato"/>
              <a:buChar char="■"/>
              <a:defRPr>
                <a:solidFill>
                  <a:srgbClr val="4C4C4C"/>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0" y="0"/>
            <a:ext cx="9144000" cy="45600"/>
          </a:xfrm>
          <a:prstGeom prst="rect">
            <a:avLst/>
          </a:prstGeom>
          <a:solidFill>
            <a:srgbClr val="BE00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C4368"/>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1" name="Shape 5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3.png"/><Relationship Id="rId5" Type="http://schemas.openxmlformats.org/officeDocument/2006/relationships/hyperlink" Target="https://sacks.substack.com/p/the-burn-multiple-51a7e43cb200" TargetMode="External"/><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7"/>
          <p:cNvSpPr txBox="1"/>
          <p:nvPr>
            <p:ph type="title"/>
          </p:nvPr>
        </p:nvSpPr>
        <p:spPr>
          <a:xfrm>
            <a:off x="446075" y="825588"/>
            <a:ext cx="7900800" cy="1616700"/>
          </a:xfrm>
          <a:prstGeom prst="rect">
            <a:avLst/>
          </a:prstGeom>
          <a:noFill/>
          <a:ln>
            <a:noFill/>
          </a:ln>
        </p:spPr>
        <p:txBody>
          <a:bodyPr anchorCtr="0" anchor="b" bIns="34275" lIns="68575" spcFirstLastPara="1" rIns="68575" wrap="square" tIns="34275">
            <a:noAutofit/>
          </a:bodyPr>
          <a:lstStyle/>
          <a:p>
            <a:pPr indent="0" lvl="0" marL="0" rtl="0" algn="l">
              <a:lnSpc>
                <a:spcPct val="120000"/>
              </a:lnSpc>
              <a:spcBef>
                <a:spcPts val="0"/>
              </a:spcBef>
              <a:spcAft>
                <a:spcPts val="0"/>
              </a:spcAft>
              <a:buClr>
                <a:schemeClr val="dk1"/>
              </a:buClr>
              <a:buSzPts val="1100"/>
              <a:buFont typeface="Arial"/>
              <a:buNone/>
            </a:pPr>
            <a:r>
              <a:rPr b="1" lang="en" sz="4000"/>
              <a:t>Board Meeting</a:t>
            </a:r>
            <a:endParaRPr b="1" sz="4000"/>
          </a:p>
          <a:p>
            <a:pPr indent="0" lvl="0" marL="0" rtl="0" algn="l">
              <a:lnSpc>
                <a:spcPct val="120000"/>
              </a:lnSpc>
              <a:spcBef>
                <a:spcPts val="0"/>
              </a:spcBef>
              <a:spcAft>
                <a:spcPts val="0"/>
              </a:spcAft>
              <a:buClr>
                <a:schemeClr val="dk1"/>
              </a:buClr>
              <a:buSzPts val="1100"/>
              <a:buFont typeface="Arial"/>
              <a:buNone/>
            </a:pPr>
            <a:r>
              <a:rPr b="1" lang="en" sz="4000"/>
              <a:t>Q1 </a:t>
            </a:r>
            <a:r>
              <a:rPr b="1" lang="en" sz="4000"/>
              <a:t>202</a:t>
            </a:r>
            <a:r>
              <a:rPr b="1" lang="en" sz="4000"/>
              <a:t>5</a:t>
            </a:r>
            <a:endParaRPr b="1" sz="4000"/>
          </a:p>
        </p:txBody>
      </p:sp>
      <p:sp>
        <p:nvSpPr>
          <p:cNvPr id="64" name="Google Shape;64;p17"/>
          <p:cNvSpPr txBox="1"/>
          <p:nvPr/>
        </p:nvSpPr>
        <p:spPr>
          <a:xfrm>
            <a:off x="534725" y="2789300"/>
            <a:ext cx="1314000" cy="3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April</a:t>
            </a:r>
            <a:r>
              <a:rPr lang="en">
                <a:solidFill>
                  <a:srgbClr val="FFFFFF"/>
                </a:solidFill>
                <a:latin typeface="Lato"/>
                <a:ea typeface="Lato"/>
                <a:cs typeface="Lato"/>
                <a:sym typeface="Lato"/>
              </a:rPr>
              <a:t> 16, </a:t>
            </a:r>
            <a:r>
              <a:rPr lang="en">
                <a:solidFill>
                  <a:srgbClr val="FFFFFF"/>
                </a:solidFill>
                <a:latin typeface="Lato"/>
                <a:ea typeface="Lato"/>
                <a:cs typeface="Lato"/>
                <a:sym typeface="Lato"/>
              </a:rPr>
              <a:t>202</a:t>
            </a:r>
            <a:r>
              <a:rPr lang="en">
                <a:solidFill>
                  <a:srgbClr val="FFFFFF"/>
                </a:solidFill>
                <a:latin typeface="Lato"/>
                <a:ea typeface="Lato"/>
                <a:cs typeface="Lato"/>
                <a:sym typeface="Lato"/>
              </a:rPr>
              <a:t>5</a:t>
            </a:r>
            <a:endParaRPr>
              <a:solidFill>
                <a:srgbClr val="FFFFFF"/>
              </a:solidFill>
              <a:latin typeface="Lato"/>
              <a:ea typeface="Lato"/>
              <a:cs typeface="Lato"/>
              <a:sym typeface="Lato"/>
            </a:endParaRPr>
          </a:p>
        </p:txBody>
      </p:sp>
      <p:sp>
        <p:nvSpPr>
          <p:cNvPr id="65" name="Google Shape;65;p17"/>
          <p:cNvSpPr txBox="1"/>
          <p:nvPr/>
        </p:nvSpPr>
        <p:spPr>
          <a:xfrm>
            <a:off x="1012621" y="4450050"/>
            <a:ext cx="1899300" cy="3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Your company name</a:t>
            </a:r>
            <a:endParaRPr>
              <a:solidFill>
                <a:srgbClr val="FFFFFF"/>
              </a:solidFill>
              <a:latin typeface="Lato"/>
              <a:ea typeface="Lato"/>
              <a:cs typeface="Lato"/>
              <a:sym typeface="Lato"/>
            </a:endParaRPr>
          </a:p>
        </p:txBody>
      </p:sp>
      <p:pic>
        <p:nvPicPr>
          <p:cNvPr id="66" name="Google Shape;66;p17"/>
          <p:cNvPicPr preferRelativeResize="0"/>
          <p:nvPr/>
        </p:nvPicPr>
        <p:blipFill>
          <a:blip r:embed="rId3">
            <a:alphaModFix/>
          </a:blip>
          <a:stretch>
            <a:fillRect/>
          </a:stretch>
        </p:blipFill>
        <p:spPr>
          <a:xfrm>
            <a:off x="646875" y="4454225"/>
            <a:ext cx="365760" cy="365760"/>
          </a:xfrm>
          <a:prstGeom prst="rect">
            <a:avLst/>
          </a:prstGeom>
          <a:noFill/>
          <a:ln>
            <a:noFill/>
          </a:ln>
        </p:spPr>
      </p:pic>
      <p:sp>
        <p:nvSpPr>
          <p:cNvPr id="67" name="Google Shape;67;p17"/>
          <p:cNvSpPr txBox="1"/>
          <p:nvPr>
            <p:ph type="title"/>
          </p:nvPr>
        </p:nvSpPr>
        <p:spPr>
          <a:xfrm>
            <a:off x="5559125" y="3659425"/>
            <a:ext cx="3190200" cy="3225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b="1" lang="en" sz="1200"/>
              <a:t>David Sacks</a:t>
            </a:r>
            <a:endParaRPr b="1" sz="1200"/>
          </a:p>
        </p:txBody>
      </p:sp>
      <p:sp>
        <p:nvSpPr>
          <p:cNvPr id="68" name="Google Shape;68;p17"/>
          <p:cNvSpPr txBox="1"/>
          <p:nvPr>
            <p:ph type="title"/>
          </p:nvPr>
        </p:nvSpPr>
        <p:spPr>
          <a:xfrm>
            <a:off x="5559125" y="4071150"/>
            <a:ext cx="3379800" cy="807900"/>
          </a:xfrm>
          <a:prstGeom prst="rect">
            <a:avLst/>
          </a:prstGeom>
        </p:spPr>
        <p:txBody>
          <a:bodyPr anchorCtr="0" anchor="b" bIns="34275" lIns="68575" spcFirstLastPara="1" rIns="68575" wrap="square" tIns="34275">
            <a:noAutofit/>
          </a:bodyPr>
          <a:lstStyle/>
          <a:p>
            <a:pPr indent="0" lvl="0" marL="0" rtl="0" algn="l">
              <a:lnSpc>
                <a:spcPct val="115000"/>
              </a:lnSpc>
              <a:spcBef>
                <a:spcPts val="0"/>
              </a:spcBef>
              <a:spcAft>
                <a:spcPts val="0"/>
              </a:spcAft>
              <a:buNone/>
            </a:pPr>
            <a:r>
              <a:rPr lang="en" sz="1000">
                <a:latin typeface="Lato Light"/>
                <a:ea typeface="Lato Light"/>
                <a:cs typeface="Lato Light"/>
                <a:sym typeface="Lato Light"/>
              </a:rPr>
              <a:t>“For sales-driven companies, s</a:t>
            </a:r>
            <a:r>
              <a:rPr lang="en" sz="1000">
                <a:latin typeface="Lato Light"/>
                <a:ea typeface="Lato Light"/>
                <a:cs typeface="Lato Light"/>
                <a:sym typeface="Lato Light"/>
              </a:rPr>
              <a:t>chedule your board meeting a couple weeks after the quarterly close, so the data is conclusive and fresh. You don’t want to be speculating about how the quarter is going to go. You want to know.”</a:t>
            </a:r>
            <a:endParaRPr sz="1000">
              <a:latin typeface="Lato Light"/>
              <a:ea typeface="Lato Light"/>
              <a:cs typeface="Lato Light"/>
              <a:sym typeface="Lato Light"/>
            </a:endParaRPr>
          </a:p>
        </p:txBody>
      </p:sp>
      <p:cxnSp>
        <p:nvCxnSpPr>
          <p:cNvPr id="69" name="Google Shape;69;p17"/>
          <p:cNvCxnSpPr/>
          <p:nvPr/>
        </p:nvCxnSpPr>
        <p:spPr>
          <a:xfrm>
            <a:off x="5661375" y="4012075"/>
            <a:ext cx="165600" cy="0"/>
          </a:xfrm>
          <a:prstGeom prst="straightConnector1">
            <a:avLst/>
          </a:prstGeom>
          <a:noFill/>
          <a:ln cap="flat" cmpd="sng" w="19050">
            <a:solidFill>
              <a:srgbClr val="BE0026"/>
            </a:solidFill>
            <a:prstDash val="solid"/>
            <a:round/>
            <a:headEnd len="med" w="med" type="none"/>
            <a:tailEnd len="med" w="med" type="none"/>
          </a:ln>
        </p:spPr>
      </p:cxnSp>
      <p:pic>
        <p:nvPicPr>
          <p:cNvPr id="70" name="Google Shape;70;p17"/>
          <p:cNvPicPr preferRelativeResize="0"/>
          <p:nvPr/>
        </p:nvPicPr>
        <p:blipFill>
          <a:blip r:embed="rId4">
            <a:alphaModFix/>
          </a:blip>
          <a:stretch>
            <a:fillRect/>
          </a:stretch>
        </p:blipFill>
        <p:spPr>
          <a:xfrm>
            <a:off x="4897000" y="3756275"/>
            <a:ext cx="585216" cy="5852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txBox="1"/>
          <p:nvPr>
            <p:ph type="title"/>
          </p:nvPr>
        </p:nvSpPr>
        <p:spPr>
          <a:xfrm>
            <a:off x="311700" y="199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a:t>
            </a:r>
            <a:r>
              <a:rPr lang="en">
                <a:latin typeface="Lato"/>
                <a:ea typeface="Lato"/>
                <a:cs typeface="Lato"/>
                <a:sym typeface="Lato"/>
              </a:rPr>
              <a:t>KPIs</a:t>
            </a:r>
            <a:endParaRPr>
              <a:latin typeface="Lato"/>
              <a:ea typeface="Lato"/>
              <a:cs typeface="Lato"/>
              <a:sym typeface="Lato"/>
            </a:endParaRPr>
          </a:p>
        </p:txBody>
      </p:sp>
      <p:sp>
        <p:nvSpPr>
          <p:cNvPr id="213" name="Google Shape;213;p26"/>
          <p:cNvSpPr txBox="1"/>
          <p:nvPr>
            <p:ph type="title"/>
          </p:nvPr>
        </p:nvSpPr>
        <p:spPr>
          <a:xfrm>
            <a:off x="8123700" y="385825"/>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latin typeface="Lato"/>
                <a:ea typeface="Lato"/>
                <a:cs typeface="Lato"/>
                <a:sym typeface="Lato"/>
              </a:rPr>
              <a:t>5 minutes</a:t>
            </a:r>
            <a:endParaRPr b="0" sz="1000">
              <a:solidFill>
                <a:srgbClr val="666666"/>
              </a:solidFill>
              <a:latin typeface="Lato"/>
              <a:ea typeface="Lato"/>
              <a:cs typeface="Lato"/>
              <a:sym typeface="Lato"/>
            </a:endParaRPr>
          </a:p>
        </p:txBody>
      </p:sp>
      <p:pic>
        <p:nvPicPr>
          <p:cNvPr id="214" name="Google Shape;214;p26"/>
          <p:cNvPicPr preferRelativeResize="0"/>
          <p:nvPr/>
        </p:nvPicPr>
        <p:blipFill>
          <a:blip r:embed="rId4">
            <a:alphaModFix/>
          </a:blip>
          <a:stretch>
            <a:fillRect/>
          </a:stretch>
        </p:blipFill>
        <p:spPr>
          <a:xfrm>
            <a:off x="7933150" y="371000"/>
            <a:ext cx="211350" cy="211350"/>
          </a:xfrm>
          <a:prstGeom prst="rect">
            <a:avLst/>
          </a:prstGeom>
          <a:noFill/>
          <a:ln>
            <a:noFill/>
          </a:ln>
        </p:spPr>
      </p:pic>
      <p:sp>
        <p:nvSpPr>
          <p:cNvPr id="215" name="Google Shape;215;p26"/>
          <p:cNvSpPr txBox="1"/>
          <p:nvPr>
            <p:ph type="title"/>
          </p:nvPr>
        </p:nvSpPr>
        <p:spPr>
          <a:xfrm>
            <a:off x="5477050" y="3786700"/>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David Sacks</a:t>
            </a:r>
            <a:endParaRPr b="1" sz="1000"/>
          </a:p>
        </p:txBody>
      </p:sp>
      <p:sp>
        <p:nvSpPr>
          <p:cNvPr id="216" name="Google Shape;216;p26"/>
          <p:cNvSpPr txBox="1"/>
          <p:nvPr/>
        </p:nvSpPr>
        <p:spPr>
          <a:xfrm>
            <a:off x="5477050" y="4109200"/>
            <a:ext cx="3553500" cy="95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2"/>
                </a:solidFill>
                <a:latin typeface="Lato Light"/>
                <a:ea typeface="Lato Light"/>
                <a:cs typeface="Lato Light"/>
                <a:sym typeface="Lato Light"/>
              </a:rPr>
              <a:t>“KPIs naturally link with the overview of the health of the business. I like </a:t>
            </a:r>
            <a:r>
              <a:rPr lang="en" sz="1000" u="sng">
                <a:solidFill>
                  <a:schemeClr val="hlink"/>
                </a:solidFill>
                <a:latin typeface="Lato Light"/>
                <a:ea typeface="Lato Light"/>
                <a:cs typeface="Lato Light"/>
                <a:sym typeface="Lato Light"/>
                <a:hlinkClick r:id="rId5"/>
              </a:rPr>
              <a:t>burn multiple</a:t>
            </a:r>
            <a:r>
              <a:rPr lang="en" sz="1000">
                <a:solidFill>
                  <a:schemeClr val="dk2"/>
                </a:solidFill>
                <a:latin typeface="Lato Light"/>
                <a:ea typeface="Lato Light"/>
                <a:cs typeface="Lato Light"/>
                <a:sym typeface="Lato Light"/>
              </a:rPr>
              <a:t>, similar to CAC, to discuss efficiency of growth. Alongside that, I like the SaaS KPIs listed above to understand performance and scale of the business.”</a:t>
            </a:r>
            <a:endParaRPr sz="1000">
              <a:solidFill>
                <a:schemeClr val="dk2"/>
              </a:solidFill>
              <a:latin typeface="Lato Light"/>
              <a:ea typeface="Lato Light"/>
              <a:cs typeface="Lato Light"/>
              <a:sym typeface="Lato Light"/>
            </a:endParaRPr>
          </a:p>
        </p:txBody>
      </p:sp>
      <p:cxnSp>
        <p:nvCxnSpPr>
          <p:cNvPr id="217" name="Google Shape;217;p26"/>
          <p:cNvCxnSpPr/>
          <p:nvPr/>
        </p:nvCxnSpPr>
        <p:spPr>
          <a:xfrm>
            <a:off x="5581875" y="4108738"/>
            <a:ext cx="165600" cy="0"/>
          </a:xfrm>
          <a:prstGeom prst="straightConnector1">
            <a:avLst/>
          </a:prstGeom>
          <a:noFill/>
          <a:ln cap="flat" cmpd="sng" w="19050">
            <a:solidFill>
              <a:srgbClr val="BE0026"/>
            </a:solidFill>
            <a:prstDash val="solid"/>
            <a:round/>
            <a:headEnd len="med" w="med" type="none"/>
            <a:tailEnd len="med" w="med" type="none"/>
          </a:ln>
        </p:spPr>
      </p:cxnSp>
      <p:pic>
        <p:nvPicPr>
          <p:cNvPr id="218" name="Google Shape;218;p26"/>
          <p:cNvPicPr preferRelativeResize="0"/>
          <p:nvPr/>
        </p:nvPicPr>
        <p:blipFill>
          <a:blip r:embed="rId6">
            <a:alphaModFix/>
          </a:blip>
          <a:stretch>
            <a:fillRect/>
          </a:stretch>
        </p:blipFill>
        <p:spPr>
          <a:xfrm>
            <a:off x="4858500" y="3852938"/>
            <a:ext cx="585216" cy="585216"/>
          </a:xfrm>
          <a:prstGeom prst="rect">
            <a:avLst/>
          </a:prstGeom>
          <a:noFill/>
          <a:ln>
            <a:noFill/>
          </a:ln>
        </p:spPr>
      </p:pic>
      <p:graphicFrame>
        <p:nvGraphicFramePr>
          <p:cNvPr id="219" name="Google Shape;219;p26"/>
          <p:cNvGraphicFramePr/>
          <p:nvPr/>
        </p:nvGraphicFramePr>
        <p:xfrm>
          <a:off x="935650" y="802025"/>
          <a:ext cx="3000000" cy="3000000"/>
        </p:xfrm>
        <a:graphic>
          <a:graphicData uri="http://schemas.openxmlformats.org/drawingml/2006/table">
            <a:tbl>
              <a:tblPr>
                <a:noFill/>
                <a:tableStyleId>{43A15CD1-6D5A-41F3-AE15-858E4B404909}</a:tableStyleId>
              </a:tblPr>
              <a:tblGrid>
                <a:gridCol w="1544100"/>
                <a:gridCol w="1049775"/>
                <a:gridCol w="1271475"/>
                <a:gridCol w="1221675"/>
                <a:gridCol w="1133450"/>
                <a:gridCol w="1052225"/>
              </a:tblGrid>
              <a:tr h="215400">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Q1 2019</a:t>
                      </a:r>
                      <a:endParaRPr b="1"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Q2 2019</a:t>
                      </a:r>
                      <a:endParaRPr b="1"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Q3 2019 </a:t>
                      </a:r>
                      <a:endParaRPr b="1"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Q4 2019</a:t>
                      </a:r>
                      <a:endParaRPr b="1"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Q1 2020</a:t>
                      </a:r>
                      <a:endParaRPr b="1"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r>
              <a:tr h="181850">
                <a:tc>
                  <a:txBody>
                    <a:bodyPr/>
                    <a:lstStyle/>
                    <a:p>
                      <a:pPr indent="0" lvl="0" marL="0" rtl="0" algn="ctr">
                        <a:lnSpc>
                          <a:spcPct val="115000"/>
                        </a:lnSpc>
                        <a:spcBef>
                          <a:spcPts val="0"/>
                        </a:spcBef>
                        <a:spcAft>
                          <a:spcPts val="0"/>
                        </a:spcAft>
                        <a:buNone/>
                      </a:pPr>
                      <a:r>
                        <a:rPr b="1" lang="en" sz="800">
                          <a:latin typeface="Lato"/>
                          <a:ea typeface="Lato"/>
                          <a:cs typeface="Lato"/>
                          <a:sym typeface="Lato"/>
                        </a:rPr>
                        <a:t>New Business ARR</a:t>
                      </a:r>
                      <a:endParaRPr b="1"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90,000</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140,000</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160,000</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180,000</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250,000</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1850">
                <a:tc>
                  <a:txBody>
                    <a:bodyPr/>
                    <a:lstStyle/>
                    <a:p>
                      <a:pPr indent="0" lvl="0" marL="0" rtl="0" algn="ctr">
                        <a:lnSpc>
                          <a:spcPct val="115000"/>
                        </a:lnSpc>
                        <a:spcBef>
                          <a:spcPts val="0"/>
                        </a:spcBef>
                        <a:spcAft>
                          <a:spcPts val="0"/>
                        </a:spcAft>
                        <a:buNone/>
                      </a:pPr>
                      <a:r>
                        <a:rPr b="1" lang="en" sz="800">
                          <a:latin typeface="Lato"/>
                          <a:ea typeface="Lato"/>
                          <a:cs typeface="Lato"/>
                          <a:sym typeface="Lato"/>
                        </a:rPr>
                        <a:t>Expansion ARR</a:t>
                      </a:r>
                      <a:endParaRPr b="1"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30,000</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50,000</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50,000</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60,000</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85,000</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D9D9D9"/>
                      </a:solidFill>
                      <a:prstDash val="solid"/>
                      <a:round/>
                      <a:headEnd len="sm" w="sm" type="none"/>
                      <a:tailEnd len="sm" w="sm" type="none"/>
                    </a:lnB>
                  </a:tcPr>
                </a:tc>
              </a:tr>
              <a:tr h="181850">
                <a:tc>
                  <a:txBody>
                    <a:bodyPr/>
                    <a:lstStyle/>
                    <a:p>
                      <a:pPr indent="0" lvl="0" marL="0" rtl="0" algn="ctr">
                        <a:lnSpc>
                          <a:spcPct val="115000"/>
                        </a:lnSpc>
                        <a:spcBef>
                          <a:spcPts val="0"/>
                        </a:spcBef>
                        <a:spcAft>
                          <a:spcPts val="0"/>
                        </a:spcAft>
                        <a:buNone/>
                      </a:pPr>
                      <a:r>
                        <a:rPr b="1" lang="en" sz="800">
                          <a:latin typeface="Lato"/>
                          <a:ea typeface="Lato"/>
                          <a:cs typeface="Lato"/>
                          <a:sym typeface="Lato"/>
                        </a:rPr>
                        <a:t>Churn ($)</a:t>
                      </a:r>
                      <a:endParaRPr b="1" sz="800">
                        <a:latin typeface="Lato"/>
                        <a:ea typeface="Lato"/>
                        <a:cs typeface="Lato"/>
                        <a:sym typeface="Lato"/>
                      </a:endParaRPr>
                    </a:p>
                  </a:txBody>
                  <a:tcPr marT="27425" marB="27425" marR="54850" marL="548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10,000</a:t>
                      </a:r>
                      <a:endParaRPr sz="800">
                        <a:latin typeface="Lato"/>
                        <a:ea typeface="Lato"/>
                        <a:cs typeface="Lato"/>
                        <a:sym typeface="Lato"/>
                      </a:endParaRPr>
                    </a:p>
                  </a:txBody>
                  <a:tcPr marT="27425" marB="27425" marR="54850" marL="548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0</a:t>
                      </a:r>
                      <a:endParaRPr sz="800">
                        <a:latin typeface="Lato"/>
                        <a:ea typeface="Lato"/>
                        <a:cs typeface="Lato"/>
                        <a:sym typeface="Lato"/>
                      </a:endParaRPr>
                    </a:p>
                  </a:txBody>
                  <a:tcPr marT="27425" marB="27425" marR="54850" marL="548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10,000</a:t>
                      </a:r>
                      <a:endParaRPr sz="800">
                        <a:latin typeface="Lato"/>
                        <a:ea typeface="Lato"/>
                        <a:cs typeface="Lato"/>
                        <a:sym typeface="Lato"/>
                      </a:endParaRPr>
                    </a:p>
                  </a:txBody>
                  <a:tcPr marT="27425" marB="27425" marR="54850" marL="548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20,000</a:t>
                      </a:r>
                      <a:endParaRPr sz="800">
                        <a:latin typeface="Lato"/>
                        <a:ea typeface="Lato"/>
                        <a:cs typeface="Lato"/>
                        <a:sym typeface="Lato"/>
                      </a:endParaRPr>
                    </a:p>
                  </a:txBody>
                  <a:tcPr marT="27425" marB="27425" marR="54850" marL="548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20,000</a:t>
                      </a:r>
                      <a:endParaRPr sz="800">
                        <a:latin typeface="Lato"/>
                        <a:ea typeface="Lato"/>
                        <a:cs typeface="Lato"/>
                        <a:sym typeface="Lato"/>
                      </a:endParaRPr>
                    </a:p>
                  </a:txBody>
                  <a:tcPr marT="27425" marB="27425" marR="54850" marL="548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1850">
                <a:tc>
                  <a:txBody>
                    <a:bodyPr/>
                    <a:lstStyle/>
                    <a:p>
                      <a:pPr indent="0" lvl="0" marL="0" rtl="0" algn="ctr">
                        <a:lnSpc>
                          <a:spcPct val="115000"/>
                        </a:lnSpc>
                        <a:spcBef>
                          <a:spcPts val="0"/>
                        </a:spcBef>
                        <a:spcAft>
                          <a:spcPts val="0"/>
                        </a:spcAft>
                        <a:buNone/>
                      </a:pPr>
                      <a:r>
                        <a:rPr b="1" lang="en" sz="800">
                          <a:latin typeface="Lato"/>
                          <a:ea typeface="Lato"/>
                          <a:cs typeface="Lato"/>
                          <a:sym typeface="Lato"/>
                        </a:rPr>
                        <a:t>Net New ARR</a:t>
                      </a:r>
                      <a:endParaRPr b="1" sz="800">
                        <a:latin typeface="Lato"/>
                        <a:ea typeface="Lato"/>
                        <a:cs typeface="Lato"/>
                        <a:sym typeface="Lato"/>
                      </a:endParaRPr>
                    </a:p>
                  </a:txBody>
                  <a:tcPr marT="27425" marB="27425" marR="54850" marL="548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110,000</a:t>
                      </a:r>
                      <a:endParaRPr sz="800">
                        <a:latin typeface="Lato"/>
                        <a:ea typeface="Lato"/>
                        <a:cs typeface="Lato"/>
                        <a:sym typeface="Lato"/>
                      </a:endParaRPr>
                    </a:p>
                  </a:txBody>
                  <a:tcPr marT="27425" marB="27425" marR="54850" marL="548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190,000</a:t>
                      </a:r>
                      <a:endParaRPr sz="800">
                        <a:latin typeface="Lato"/>
                        <a:ea typeface="Lato"/>
                        <a:cs typeface="Lato"/>
                        <a:sym typeface="Lato"/>
                      </a:endParaRPr>
                    </a:p>
                  </a:txBody>
                  <a:tcPr marT="27425" marB="27425" marR="54850" marL="548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200,000</a:t>
                      </a:r>
                      <a:endParaRPr sz="800">
                        <a:latin typeface="Lato"/>
                        <a:ea typeface="Lato"/>
                        <a:cs typeface="Lato"/>
                        <a:sym typeface="Lato"/>
                      </a:endParaRPr>
                    </a:p>
                  </a:txBody>
                  <a:tcPr marT="27425" marB="27425" marR="54850" marL="548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220,000</a:t>
                      </a:r>
                      <a:endParaRPr sz="800">
                        <a:latin typeface="Lato"/>
                        <a:ea typeface="Lato"/>
                        <a:cs typeface="Lato"/>
                        <a:sym typeface="Lato"/>
                      </a:endParaRPr>
                    </a:p>
                  </a:txBody>
                  <a:tcPr marT="27425" marB="27425" marR="54850" marL="548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320,000</a:t>
                      </a:r>
                      <a:endParaRPr sz="800">
                        <a:latin typeface="Lato"/>
                        <a:ea typeface="Lato"/>
                        <a:cs typeface="Lato"/>
                        <a:sym typeface="Lato"/>
                      </a:endParaRPr>
                    </a:p>
                  </a:txBody>
                  <a:tcPr marT="27425" marB="27425" marR="54850" marL="548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solidFill>
                      <a:prstDash val="solid"/>
                      <a:round/>
                      <a:headEnd len="sm" w="sm" type="none"/>
                      <a:tailEnd len="sm" w="sm" type="none"/>
                    </a:lnB>
                  </a:tcPr>
                </a:tc>
              </a:tr>
              <a:tr h="181850">
                <a:tc>
                  <a:txBody>
                    <a:bodyPr/>
                    <a:lstStyle/>
                    <a:p>
                      <a:pPr indent="0" lvl="0" marL="0" rtl="0" algn="ctr">
                        <a:lnSpc>
                          <a:spcPct val="115000"/>
                        </a:lnSpc>
                        <a:spcBef>
                          <a:spcPts val="0"/>
                        </a:spcBef>
                        <a:spcAft>
                          <a:spcPts val="0"/>
                        </a:spcAft>
                        <a:buNone/>
                      </a:pPr>
                      <a:r>
                        <a:rPr b="1" lang="en" sz="800">
                          <a:latin typeface="Lato"/>
                          <a:ea typeface="Lato"/>
                          <a:cs typeface="Lato"/>
                          <a:sym typeface="Lato"/>
                        </a:rPr>
                        <a:t>Total ARR</a:t>
                      </a:r>
                      <a:endParaRPr b="1" sz="800">
                        <a:latin typeface="Lato"/>
                        <a:ea typeface="Lato"/>
                        <a:cs typeface="Lato"/>
                        <a:sym typeface="Lato"/>
                      </a:endParaRPr>
                    </a:p>
                  </a:txBody>
                  <a:tcPr marT="27425" marB="27425" marR="54850" marL="54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1,110,000</a:t>
                      </a:r>
                      <a:endParaRPr sz="800">
                        <a:latin typeface="Lato"/>
                        <a:ea typeface="Lato"/>
                        <a:cs typeface="Lato"/>
                        <a:sym typeface="Lato"/>
                      </a:endParaRPr>
                    </a:p>
                  </a:txBody>
                  <a:tcPr marT="27425" marB="27425" marR="54850" marL="54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1,300,000</a:t>
                      </a:r>
                      <a:endParaRPr sz="800">
                        <a:latin typeface="Lato"/>
                        <a:ea typeface="Lato"/>
                        <a:cs typeface="Lato"/>
                        <a:sym typeface="Lato"/>
                      </a:endParaRPr>
                    </a:p>
                  </a:txBody>
                  <a:tcPr marT="27425" marB="27425" marR="54850" marL="54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1,500,000</a:t>
                      </a:r>
                      <a:endParaRPr sz="800">
                        <a:latin typeface="Lato"/>
                        <a:ea typeface="Lato"/>
                        <a:cs typeface="Lato"/>
                        <a:sym typeface="Lato"/>
                      </a:endParaRPr>
                    </a:p>
                  </a:txBody>
                  <a:tcPr marT="27425" marB="27425" marR="54850" marL="54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1,720,000</a:t>
                      </a:r>
                      <a:endParaRPr sz="800">
                        <a:latin typeface="Lato"/>
                        <a:ea typeface="Lato"/>
                        <a:cs typeface="Lato"/>
                        <a:sym typeface="Lato"/>
                      </a:endParaRPr>
                    </a:p>
                  </a:txBody>
                  <a:tcPr marT="27425" marB="27425" marR="54850" marL="54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2,355,000</a:t>
                      </a:r>
                      <a:endParaRPr sz="800">
                        <a:latin typeface="Lato"/>
                        <a:ea typeface="Lato"/>
                        <a:cs typeface="Lato"/>
                        <a:sym typeface="Lato"/>
                      </a:endParaRPr>
                    </a:p>
                  </a:txBody>
                  <a:tcPr marT="27425" marB="27425" marR="54850" marL="54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9525">
                <a:tc>
                  <a:txBody>
                    <a:bodyPr/>
                    <a:lstStyle/>
                    <a:p>
                      <a:pPr indent="0" lvl="0" marL="0" rtl="0" algn="ctr">
                        <a:lnSpc>
                          <a:spcPct val="115000"/>
                        </a:lnSpc>
                        <a:spcBef>
                          <a:spcPts val="0"/>
                        </a:spcBef>
                        <a:spcAft>
                          <a:spcPts val="0"/>
                        </a:spcAft>
                        <a:buNone/>
                      </a:pPr>
                      <a:r>
                        <a:t/>
                      </a:r>
                      <a:endParaRPr b="1" sz="800">
                        <a:latin typeface="Lato"/>
                        <a:ea typeface="Lato"/>
                        <a:cs typeface="Lato"/>
                        <a:sym typeface="Lato"/>
                      </a:endParaRPr>
                    </a:p>
                  </a:txBody>
                  <a:tcPr marT="27425" marB="27425" marR="54850" marL="548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27425" marB="27425" marR="54850" marL="548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27425" marB="27425" marR="54850" marL="548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27425" marB="27425" marR="54850" marL="548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27425" marB="27425" marR="54850" marL="548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27425" marB="27425" marR="54850" marL="548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D9D9D9"/>
                      </a:solidFill>
                      <a:prstDash val="solid"/>
                      <a:round/>
                      <a:headEnd len="sm" w="sm" type="none"/>
                      <a:tailEnd len="sm" w="sm" type="none"/>
                    </a:lnB>
                  </a:tcPr>
                </a:tc>
              </a:tr>
              <a:tr h="181850">
                <a:tc>
                  <a:txBody>
                    <a:bodyPr/>
                    <a:lstStyle/>
                    <a:p>
                      <a:pPr indent="0" lvl="0" marL="0" rtl="0" algn="ctr">
                        <a:lnSpc>
                          <a:spcPct val="115000"/>
                        </a:lnSpc>
                        <a:spcBef>
                          <a:spcPts val="0"/>
                        </a:spcBef>
                        <a:spcAft>
                          <a:spcPts val="0"/>
                        </a:spcAft>
                        <a:buNone/>
                      </a:pPr>
                      <a:r>
                        <a:rPr b="1" lang="en" sz="800">
                          <a:latin typeface="Lato"/>
                          <a:ea typeface="Lato"/>
                          <a:cs typeface="Lato"/>
                          <a:sym typeface="Lato"/>
                        </a:rPr>
                        <a:t>Burn</a:t>
                      </a:r>
                      <a:endParaRPr b="1" sz="800">
                        <a:latin typeface="Lato"/>
                        <a:ea typeface="Lato"/>
                        <a:cs typeface="Lato"/>
                        <a:sym typeface="Lato"/>
                      </a:endParaRPr>
                    </a:p>
                  </a:txBody>
                  <a:tcPr marT="27425" marB="27425" marR="54850" marL="548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330,000</a:t>
                      </a:r>
                      <a:endParaRPr sz="800">
                        <a:latin typeface="Lato"/>
                        <a:ea typeface="Lato"/>
                        <a:cs typeface="Lato"/>
                        <a:sym typeface="Lato"/>
                      </a:endParaRPr>
                    </a:p>
                  </a:txBody>
                  <a:tcPr marT="27425" marB="27425" marR="54850" marL="548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410,000</a:t>
                      </a:r>
                      <a:endParaRPr sz="800">
                        <a:latin typeface="Lato"/>
                        <a:ea typeface="Lato"/>
                        <a:cs typeface="Lato"/>
                        <a:sym typeface="Lato"/>
                      </a:endParaRPr>
                    </a:p>
                  </a:txBody>
                  <a:tcPr marT="27425" marB="27425" marR="54850" marL="548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440,000</a:t>
                      </a:r>
                      <a:endParaRPr sz="800">
                        <a:latin typeface="Lato"/>
                        <a:ea typeface="Lato"/>
                        <a:cs typeface="Lato"/>
                        <a:sym typeface="Lato"/>
                      </a:endParaRPr>
                    </a:p>
                  </a:txBody>
                  <a:tcPr marT="27425" marB="27425" marR="54850" marL="548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505,000</a:t>
                      </a:r>
                      <a:endParaRPr sz="800">
                        <a:latin typeface="Lato"/>
                        <a:ea typeface="Lato"/>
                        <a:cs typeface="Lato"/>
                        <a:sym typeface="Lato"/>
                      </a:endParaRPr>
                    </a:p>
                  </a:txBody>
                  <a:tcPr marT="27425" marB="27425" marR="54850" marL="548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580,000</a:t>
                      </a:r>
                      <a:endParaRPr sz="800">
                        <a:latin typeface="Lato"/>
                        <a:ea typeface="Lato"/>
                        <a:cs typeface="Lato"/>
                        <a:sym typeface="Lato"/>
                      </a:endParaRPr>
                    </a:p>
                  </a:txBody>
                  <a:tcPr marT="27425" marB="27425" marR="54850" marL="5485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solidFill>
                      <a:prstDash val="solid"/>
                      <a:round/>
                      <a:headEnd len="sm" w="sm" type="none"/>
                      <a:tailEnd len="sm" w="sm" type="none"/>
                    </a:lnB>
                  </a:tcPr>
                </a:tc>
              </a:tr>
              <a:tr h="181850">
                <a:tc>
                  <a:txBody>
                    <a:bodyPr/>
                    <a:lstStyle/>
                    <a:p>
                      <a:pPr indent="0" lvl="0" marL="0" rtl="0" algn="ctr">
                        <a:lnSpc>
                          <a:spcPct val="115000"/>
                        </a:lnSpc>
                        <a:spcBef>
                          <a:spcPts val="0"/>
                        </a:spcBef>
                        <a:spcAft>
                          <a:spcPts val="0"/>
                        </a:spcAft>
                        <a:buNone/>
                      </a:pPr>
                      <a:r>
                        <a:rPr b="1" lang="en" sz="800">
                          <a:latin typeface="Lato"/>
                          <a:ea typeface="Lato"/>
                          <a:cs typeface="Lato"/>
                          <a:sym typeface="Lato"/>
                        </a:rPr>
                        <a:t>Burn Multiple</a:t>
                      </a:r>
                      <a:endParaRPr b="1" sz="800">
                        <a:latin typeface="Lato"/>
                        <a:ea typeface="Lato"/>
                        <a:cs typeface="Lato"/>
                        <a:sym typeface="Lato"/>
                      </a:endParaRPr>
                    </a:p>
                  </a:txBody>
                  <a:tcPr marT="27425" marB="27425" marR="54850" marL="54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3.0X</a:t>
                      </a:r>
                      <a:endParaRPr sz="800">
                        <a:latin typeface="Lato"/>
                        <a:ea typeface="Lato"/>
                        <a:cs typeface="Lato"/>
                        <a:sym typeface="Lato"/>
                      </a:endParaRPr>
                    </a:p>
                  </a:txBody>
                  <a:tcPr marT="27425" marB="27425" marR="54850" marL="54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2.2X</a:t>
                      </a:r>
                      <a:endParaRPr sz="800">
                        <a:latin typeface="Lato"/>
                        <a:ea typeface="Lato"/>
                        <a:cs typeface="Lato"/>
                        <a:sym typeface="Lato"/>
                      </a:endParaRPr>
                    </a:p>
                  </a:txBody>
                  <a:tcPr marT="27425" marB="27425" marR="54850" marL="54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2.2X</a:t>
                      </a:r>
                      <a:endParaRPr sz="800">
                        <a:latin typeface="Lato"/>
                        <a:ea typeface="Lato"/>
                        <a:cs typeface="Lato"/>
                        <a:sym typeface="Lato"/>
                      </a:endParaRPr>
                    </a:p>
                  </a:txBody>
                  <a:tcPr marT="27425" marB="27425" marR="54850" marL="54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2.3X</a:t>
                      </a:r>
                      <a:endParaRPr sz="800">
                        <a:latin typeface="Lato"/>
                        <a:ea typeface="Lato"/>
                        <a:cs typeface="Lato"/>
                        <a:sym typeface="Lato"/>
                      </a:endParaRPr>
                    </a:p>
                  </a:txBody>
                  <a:tcPr marT="27425" marB="27425" marR="54850" marL="54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1.8X</a:t>
                      </a:r>
                      <a:endParaRPr sz="800">
                        <a:latin typeface="Lato"/>
                        <a:ea typeface="Lato"/>
                        <a:cs typeface="Lato"/>
                        <a:sym typeface="Lato"/>
                      </a:endParaRPr>
                    </a:p>
                  </a:txBody>
                  <a:tcPr marT="27425" marB="27425" marR="54850" marL="54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2575">
                <a:tc>
                  <a:txBody>
                    <a:bodyPr/>
                    <a:lstStyle/>
                    <a:p>
                      <a:pPr indent="0" lvl="0" marL="0" rtl="0" algn="ctr">
                        <a:spcBef>
                          <a:spcPts val="0"/>
                        </a:spcBef>
                        <a:spcAft>
                          <a:spcPts val="0"/>
                        </a:spcAft>
                        <a:buNone/>
                      </a:pPr>
                      <a:r>
                        <a:t/>
                      </a:r>
                      <a:endParaRPr b="1"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r>
              <a:tr h="166450">
                <a:tc>
                  <a:txBody>
                    <a:bodyPr/>
                    <a:lstStyle/>
                    <a:p>
                      <a:pPr indent="0" lvl="0" marL="0" rtl="0" algn="ctr">
                        <a:spcBef>
                          <a:spcPts val="0"/>
                        </a:spcBef>
                        <a:spcAft>
                          <a:spcPts val="0"/>
                        </a:spcAft>
                        <a:buNone/>
                      </a:pPr>
                      <a:r>
                        <a:rPr b="1" lang="en" sz="800">
                          <a:latin typeface="Lato"/>
                          <a:ea typeface="Lato"/>
                          <a:cs typeface="Lato"/>
                          <a:sym typeface="Lato"/>
                        </a:rPr>
                        <a:t>ACV</a:t>
                      </a:r>
                      <a:endParaRPr b="1"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$600</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$700</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$730</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$750</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$833</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66450">
                <a:tc>
                  <a:txBody>
                    <a:bodyPr/>
                    <a:lstStyle/>
                    <a:p>
                      <a:pPr indent="0" lvl="0" marL="0" rtl="0" algn="ctr">
                        <a:spcBef>
                          <a:spcPts val="0"/>
                        </a:spcBef>
                        <a:spcAft>
                          <a:spcPts val="0"/>
                        </a:spcAft>
                        <a:buNone/>
                      </a:pPr>
                      <a:r>
                        <a:rPr b="1" lang="en" sz="800">
                          <a:latin typeface="Lato"/>
                          <a:ea typeface="Lato"/>
                          <a:cs typeface="Lato"/>
                          <a:sym typeface="Lato"/>
                        </a:rPr>
                        <a:t>CAC</a:t>
                      </a:r>
                      <a:endParaRPr b="1" sz="800">
                        <a:latin typeface="Lato"/>
                        <a:ea typeface="Lato"/>
                        <a:cs typeface="Lato"/>
                        <a:sym typeface="Lato"/>
                      </a:endParaRPr>
                    </a:p>
                  </a:txBody>
                  <a:tcPr marT="27425" marB="27425" marR="54850" marL="54850"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$1,667</a:t>
                      </a:r>
                      <a:endParaRPr sz="800">
                        <a:latin typeface="Lato"/>
                        <a:ea typeface="Lato"/>
                        <a:cs typeface="Lato"/>
                        <a:sym typeface="Lato"/>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$1,600</a:t>
                      </a:r>
                      <a:endParaRPr sz="800">
                        <a:latin typeface="Lato"/>
                        <a:ea typeface="Lato"/>
                        <a:cs typeface="Lato"/>
                        <a:sym typeface="Lato"/>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$1,400</a:t>
                      </a:r>
                      <a:endParaRPr sz="800">
                        <a:latin typeface="Lato"/>
                        <a:ea typeface="Lato"/>
                        <a:cs typeface="Lato"/>
                        <a:sym typeface="Lato"/>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$1,300</a:t>
                      </a:r>
                      <a:endParaRPr sz="800">
                        <a:latin typeface="Lato"/>
                        <a:ea typeface="Lato"/>
                        <a:cs typeface="Lato"/>
                        <a:sym typeface="Lato"/>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$1,150</a:t>
                      </a:r>
                      <a:endParaRPr sz="800">
                        <a:latin typeface="Lato"/>
                        <a:ea typeface="Lato"/>
                        <a:cs typeface="Lato"/>
                        <a:sym typeface="Lato"/>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9525">
                <a:tc>
                  <a:txBody>
                    <a:bodyPr/>
                    <a:lstStyle/>
                    <a:p>
                      <a:pPr indent="0" lvl="0" marL="0" rtl="0" algn="ctr">
                        <a:lnSpc>
                          <a:spcPct val="115000"/>
                        </a:lnSpc>
                        <a:spcBef>
                          <a:spcPts val="0"/>
                        </a:spcBef>
                        <a:spcAft>
                          <a:spcPts val="0"/>
                        </a:spcAft>
                        <a:buNone/>
                      </a:pPr>
                      <a:r>
                        <a:rPr b="1" lang="en" sz="800">
                          <a:latin typeface="Lato"/>
                          <a:ea typeface="Lato"/>
                          <a:cs typeface="Lato"/>
                          <a:sym typeface="Lato"/>
                        </a:rPr>
                        <a:t>Payback (Months)</a:t>
                      </a:r>
                      <a:endParaRPr b="1"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6.0</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5.0</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4.0</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3.5</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2.5</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7175">
                <a:tc>
                  <a:txBody>
                    <a:bodyPr/>
                    <a:lstStyle/>
                    <a:p>
                      <a:pPr indent="0" lvl="0" marL="0" rtl="0" algn="ctr">
                        <a:lnSpc>
                          <a:spcPct val="115000"/>
                        </a:lnSpc>
                        <a:spcBef>
                          <a:spcPts val="0"/>
                        </a:spcBef>
                        <a:spcAft>
                          <a:spcPts val="0"/>
                        </a:spcAft>
                        <a:buNone/>
                      </a:pPr>
                      <a:r>
                        <a:t/>
                      </a:r>
                      <a:endParaRPr b="1"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9525">
                <a:tc>
                  <a:txBody>
                    <a:bodyPr/>
                    <a:lstStyle/>
                    <a:p>
                      <a:pPr indent="0" lvl="0" marL="0" rtl="0" algn="ctr">
                        <a:lnSpc>
                          <a:spcPct val="115000"/>
                        </a:lnSpc>
                        <a:spcBef>
                          <a:spcPts val="0"/>
                        </a:spcBef>
                        <a:spcAft>
                          <a:spcPts val="0"/>
                        </a:spcAft>
                        <a:buNone/>
                      </a:pPr>
                      <a:r>
                        <a:rPr b="1" lang="en" sz="800">
                          <a:latin typeface="Lato"/>
                          <a:ea typeface="Lato"/>
                          <a:cs typeface="Lato"/>
                          <a:sym typeface="Lato"/>
                        </a:rPr>
                        <a:t>Net Dollar Retention</a:t>
                      </a:r>
                      <a:endParaRPr b="1"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154%</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145%</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145%</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130%</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137%</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9525">
                <a:tc>
                  <a:txBody>
                    <a:bodyPr/>
                    <a:lstStyle/>
                    <a:p>
                      <a:pPr indent="0" lvl="0" marL="0" rtl="0" algn="ctr">
                        <a:lnSpc>
                          <a:spcPct val="115000"/>
                        </a:lnSpc>
                        <a:spcBef>
                          <a:spcPts val="0"/>
                        </a:spcBef>
                        <a:spcAft>
                          <a:spcPts val="0"/>
                        </a:spcAft>
                        <a:buNone/>
                      </a:pPr>
                      <a:r>
                        <a:rPr b="1" lang="en" sz="800">
                          <a:latin typeface="Lato"/>
                          <a:ea typeface="Lato"/>
                          <a:cs typeface="Lato"/>
                          <a:sym typeface="Lato"/>
                        </a:rPr>
                        <a:t>Logo Retention</a:t>
                      </a:r>
                      <a:endParaRPr b="1"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88%</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95%</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95%</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91%</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90%</a:t>
                      </a:r>
                      <a:endParaRPr sz="8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7"/>
          <p:cNvSpPr txBox="1"/>
          <p:nvPr>
            <p:ph type="title"/>
          </p:nvPr>
        </p:nvSpPr>
        <p:spPr>
          <a:xfrm>
            <a:off x="311700" y="17582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Sales Update</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8"/>
          <p:cNvSpPr txBox="1"/>
          <p:nvPr>
            <p:ph type="title"/>
          </p:nvPr>
        </p:nvSpPr>
        <p:spPr>
          <a:xfrm>
            <a:off x="311700" y="199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KPIs: </a:t>
            </a:r>
            <a:r>
              <a:rPr lang="en"/>
              <a:t>Past Quarter</a:t>
            </a:r>
            <a:endParaRPr>
              <a:latin typeface="Lato"/>
              <a:ea typeface="Lato"/>
              <a:cs typeface="Lato"/>
              <a:sym typeface="Lato"/>
            </a:endParaRPr>
          </a:p>
        </p:txBody>
      </p:sp>
      <p:sp>
        <p:nvSpPr>
          <p:cNvPr id="230" name="Google Shape;230;p28"/>
          <p:cNvSpPr txBox="1"/>
          <p:nvPr>
            <p:ph type="title"/>
          </p:nvPr>
        </p:nvSpPr>
        <p:spPr>
          <a:xfrm>
            <a:off x="8123700" y="385825"/>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latin typeface="Lato"/>
                <a:ea typeface="Lato"/>
                <a:cs typeface="Lato"/>
                <a:sym typeface="Lato"/>
              </a:rPr>
              <a:t>1</a:t>
            </a:r>
            <a:r>
              <a:rPr b="0" lang="en" sz="1000">
                <a:solidFill>
                  <a:srgbClr val="666666"/>
                </a:solidFill>
              </a:rPr>
              <a:t>0 </a:t>
            </a:r>
            <a:r>
              <a:rPr b="0" lang="en" sz="1000">
                <a:solidFill>
                  <a:srgbClr val="666666"/>
                </a:solidFill>
                <a:latin typeface="Lato"/>
                <a:ea typeface="Lato"/>
                <a:cs typeface="Lato"/>
                <a:sym typeface="Lato"/>
              </a:rPr>
              <a:t>minutes</a:t>
            </a:r>
            <a:endParaRPr b="0" sz="1000">
              <a:solidFill>
                <a:srgbClr val="666666"/>
              </a:solidFill>
              <a:latin typeface="Lato"/>
              <a:ea typeface="Lato"/>
              <a:cs typeface="Lato"/>
              <a:sym typeface="Lato"/>
            </a:endParaRPr>
          </a:p>
        </p:txBody>
      </p:sp>
      <p:pic>
        <p:nvPicPr>
          <p:cNvPr id="231" name="Google Shape;231;p28"/>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232" name="Google Shape;232;p28"/>
          <p:cNvSpPr txBox="1"/>
          <p:nvPr/>
        </p:nvSpPr>
        <p:spPr>
          <a:xfrm>
            <a:off x="445100" y="1040400"/>
            <a:ext cx="3594000" cy="18909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Last quarters’ new ARR by deals and contract size</a:t>
            </a:r>
            <a:endParaRPr sz="1600">
              <a:solidFill>
                <a:srgbClr val="333333"/>
              </a:solidFill>
              <a:latin typeface="Lato Light"/>
              <a:ea typeface="Lato Light"/>
              <a:cs typeface="Lato Light"/>
              <a:sym typeface="Lato Light"/>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New business vs. renewals</a:t>
            </a:r>
            <a:endParaRPr sz="1600">
              <a:solidFill>
                <a:srgbClr val="333333"/>
              </a:solidFill>
              <a:latin typeface="Lato Light"/>
              <a:ea typeface="Lato Light"/>
              <a:cs typeface="Lato Light"/>
              <a:sym typeface="Lato Light"/>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Expansion vs. contraction</a:t>
            </a:r>
            <a:endParaRPr sz="1600">
              <a:solidFill>
                <a:srgbClr val="333333"/>
              </a:solidFill>
              <a:latin typeface="Lato Light"/>
              <a:ea typeface="Lato Light"/>
              <a:cs typeface="Lato Light"/>
              <a:sym typeface="Lato Light"/>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Won vs. lost</a:t>
            </a:r>
            <a:endParaRPr sz="1600">
              <a:solidFill>
                <a:srgbClr val="333333"/>
              </a:solidFill>
              <a:latin typeface="Lato Light"/>
              <a:ea typeface="Lato Light"/>
              <a:cs typeface="Lato Light"/>
              <a:sym typeface="Lato Light"/>
            </a:endParaRPr>
          </a:p>
          <a:p>
            <a:pPr indent="0" lvl="0" marL="0" rtl="0" algn="l">
              <a:lnSpc>
                <a:spcPct val="115000"/>
              </a:lnSpc>
              <a:spcBef>
                <a:spcPts val="0"/>
              </a:spcBef>
              <a:spcAft>
                <a:spcPts val="0"/>
              </a:spcAft>
              <a:buNone/>
            </a:pPr>
            <a:r>
              <a:t/>
            </a:r>
            <a:endParaRPr>
              <a:solidFill>
                <a:srgbClr val="333333"/>
              </a:solidFill>
              <a:latin typeface="Lato Light"/>
              <a:ea typeface="Lato Light"/>
              <a:cs typeface="Lato Light"/>
              <a:sym typeface="Lato Light"/>
            </a:endParaRPr>
          </a:p>
          <a:p>
            <a:pPr indent="0" lvl="0" marL="45720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p:txBody>
      </p:sp>
      <p:sp>
        <p:nvSpPr>
          <p:cNvPr id="233" name="Google Shape;233;p28"/>
          <p:cNvSpPr txBox="1"/>
          <p:nvPr>
            <p:ph type="title"/>
          </p:nvPr>
        </p:nvSpPr>
        <p:spPr>
          <a:xfrm>
            <a:off x="6025950" y="3667150"/>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David Sacks</a:t>
            </a:r>
            <a:endParaRPr b="1" sz="1000"/>
          </a:p>
        </p:txBody>
      </p:sp>
      <p:sp>
        <p:nvSpPr>
          <p:cNvPr id="234" name="Google Shape;234;p28"/>
          <p:cNvSpPr txBox="1"/>
          <p:nvPr/>
        </p:nvSpPr>
        <p:spPr>
          <a:xfrm>
            <a:off x="6042350" y="4043150"/>
            <a:ext cx="3012600" cy="99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2"/>
                </a:solidFill>
                <a:latin typeface="Lato Light"/>
                <a:ea typeface="Lato Light"/>
                <a:cs typeface="Lato Light"/>
                <a:sym typeface="Lato Light"/>
              </a:rPr>
              <a:t>“Many of the KPIs tether off of sales, so next up review closed deals and pipeline for the upcoming quarter. Include color on deals both won and lost: what was the deciding factor, what was the friction, and what objections/features were missing?”</a:t>
            </a:r>
            <a:endParaRPr sz="1000">
              <a:solidFill>
                <a:schemeClr val="dk2"/>
              </a:solidFill>
              <a:latin typeface="Lato Light"/>
              <a:ea typeface="Lato Light"/>
              <a:cs typeface="Lato Light"/>
              <a:sym typeface="Lato Light"/>
            </a:endParaRPr>
          </a:p>
        </p:txBody>
      </p:sp>
      <p:cxnSp>
        <p:nvCxnSpPr>
          <p:cNvPr id="235" name="Google Shape;235;p28"/>
          <p:cNvCxnSpPr/>
          <p:nvPr/>
        </p:nvCxnSpPr>
        <p:spPr>
          <a:xfrm>
            <a:off x="6153725" y="4016409"/>
            <a:ext cx="165600" cy="0"/>
          </a:xfrm>
          <a:prstGeom prst="straightConnector1">
            <a:avLst/>
          </a:prstGeom>
          <a:noFill/>
          <a:ln cap="flat" cmpd="sng" w="19050">
            <a:solidFill>
              <a:srgbClr val="BE0026"/>
            </a:solidFill>
            <a:prstDash val="solid"/>
            <a:round/>
            <a:headEnd len="med" w="med" type="none"/>
            <a:tailEnd len="med" w="med" type="none"/>
          </a:ln>
        </p:spPr>
      </p:cxnSp>
      <p:pic>
        <p:nvPicPr>
          <p:cNvPr id="236" name="Google Shape;236;p28"/>
          <p:cNvPicPr preferRelativeResize="0"/>
          <p:nvPr/>
        </p:nvPicPr>
        <p:blipFill>
          <a:blip r:embed="rId4">
            <a:alphaModFix/>
          </a:blip>
          <a:stretch>
            <a:fillRect/>
          </a:stretch>
        </p:blipFill>
        <p:spPr>
          <a:xfrm>
            <a:off x="5455000" y="3760609"/>
            <a:ext cx="585216" cy="585216"/>
          </a:xfrm>
          <a:prstGeom prst="rect">
            <a:avLst/>
          </a:prstGeom>
          <a:noFill/>
          <a:ln>
            <a:noFill/>
          </a:ln>
        </p:spPr>
      </p:pic>
      <p:graphicFrame>
        <p:nvGraphicFramePr>
          <p:cNvPr id="237" name="Google Shape;237;p28"/>
          <p:cNvGraphicFramePr/>
          <p:nvPr/>
        </p:nvGraphicFramePr>
        <p:xfrm>
          <a:off x="4611625" y="666775"/>
          <a:ext cx="3000000" cy="3000000"/>
        </p:xfrm>
        <a:graphic>
          <a:graphicData uri="http://schemas.openxmlformats.org/drawingml/2006/table">
            <a:tbl>
              <a:tblPr>
                <a:noFill/>
                <a:tableStyleId>{43A15CD1-6D5A-41F3-AE15-858E4B404909}</a:tableStyleId>
              </a:tblPr>
              <a:tblGrid>
                <a:gridCol w="915450"/>
                <a:gridCol w="734350"/>
                <a:gridCol w="734350"/>
                <a:gridCol w="1148725"/>
              </a:tblGrid>
              <a:tr h="200025">
                <a:tc gridSpan="4">
                  <a:txBody>
                    <a:bodyPr/>
                    <a:lstStyle/>
                    <a:p>
                      <a:pPr indent="0" lvl="0" marL="0" rtl="0" algn="ctr">
                        <a:lnSpc>
                          <a:spcPct val="115000"/>
                        </a:lnSpc>
                        <a:spcBef>
                          <a:spcPts val="0"/>
                        </a:spcBef>
                        <a:spcAft>
                          <a:spcPts val="0"/>
                        </a:spcAft>
                        <a:buNone/>
                      </a:pPr>
                      <a:r>
                        <a:rPr lang="en" sz="900">
                          <a:latin typeface="Lato"/>
                          <a:ea typeface="Lato"/>
                          <a:cs typeface="Lato"/>
                          <a:sym typeface="Lato"/>
                        </a:rPr>
                        <a:t>Q1 </a:t>
                      </a:r>
                      <a:r>
                        <a:rPr lang="en" sz="900">
                          <a:latin typeface="Lato"/>
                          <a:ea typeface="Lato"/>
                          <a:cs typeface="Lato"/>
                          <a:sym typeface="Lato"/>
                        </a:rPr>
                        <a:t>202</a:t>
                      </a:r>
                      <a:r>
                        <a:rPr lang="en" sz="900">
                          <a:latin typeface="Lato"/>
                          <a:ea typeface="Lato"/>
                          <a:cs typeface="Lato"/>
                          <a:sym typeface="Lato"/>
                        </a:rPr>
                        <a:t>5</a:t>
                      </a:r>
                      <a:r>
                        <a:rPr lang="en" sz="900">
                          <a:latin typeface="Lato"/>
                          <a:ea typeface="Lato"/>
                          <a:cs typeface="Lato"/>
                          <a:sym typeface="Lato"/>
                        </a:rPr>
                        <a:t> Closed Deals</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hMerge="1"/>
                <a:tc hMerge="1"/>
                <a:tc hMerge="1"/>
              </a:tr>
              <a:tr h="200025">
                <a:tc>
                  <a:txBody>
                    <a:bodyPr/>
                    <a:lstStyle/>
                    <a:p>
                      <a:pPr indent="0" lvl="0" marL="0" rtl="0" algn="ctr">
                        <a:lnSpc>
                          <a:spcPct val="115000"/>
                        </a:lnSpc>
                        <a:spcBef>
                          <a:spcPts val="0"/>
                        </a:spcBef>
                        <a:spcAft>
                          <a:spcPts val="0"/>
                        </a:spcAft>
                        <a:buNone/>
                      </a:pPr>
                      <a:r>
                        <a:rPr lang="en" sz="900">
                          <a:latin typeface="Lato"/>
                          <a:ea typeface="Lato"/>
                          <a:cs typeface="Lato"/>
                          <a:sym typeface="Lato"/>
                        </a:rPr>
                        <a:t>Account</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Type</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Status</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New </a:t>
                      </a:r>
                      <a:r>
                        <a:rPr lang="en" sz="900">
                          <a:latin typeface="Lato"/>
                          <a:ea typeface="Lato"/>
                          <a:cs typeface="Lato"/>
                          <a:sym typeface="Lato"/>
                        </a:rPr>
                        <a:t>ARR Booked</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200025">
                <a:tc>
                  <a:txBody>
                    <a:bodyPr/>
                    <a:lstStyle/>
                    <a:p>
                      <a:pPr indent="0" lvl="0" marL="0" rtl="0" algn="ctr">
                        <a:lnSpc>
                          <a:spcPct val="115000"/>
                        </a:lnSpc>
                        <a:spcBef>
                          <a:spcPts val="0"/>
                        </a:spcBef>
                        <a:spcAft>
                          <a:spcPts val="0"/>
                        </a:spcAft>
                        <a:buNone/>
                      </a:pPr>
                      <a:r>
                        <a:rPr lang="en" sz="900">
                          <a:latin typeface="Lato"/>
                          <a:ea typeface="Lato"/>
                          <a:cs typeface="Lato"/>
                          <a:sym typeface="Lato"/>
                        </a:rPr>
                        <a:t>Alpha</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New</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W</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80,000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900">
                          <a:latin typeface="Lato"/>
                          <a:ea typeface="Lato"/>
                          <a:cs typeface="Lato"/>
                          <a:sym typeface="Lato"/>
                        </a:rPr>
                        <a:t>Bravo</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New</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W</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900">
                          <a:latin typeface="Lato"/>
                          <a:ea typeface="Lato"/>
                          <a:cs typeface="Lato"/>
                          <a:sym typeface="Lato"/>
                        </a:rPr>
                        <a:t>Charlie</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New</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W</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900">
                          <a:latin typeface="Lato"/>
                          <a:ea typeface="Lato"/>
                          <a:cs typeface="Lato"/>
                          <a:sym typeface="Lato"/>
                        </a:rPr>
                        <a:t>Delta</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New</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gridSpan="2">
                  <a:txBody>
                    <a:bodyPr/>
                    <a:lstStyle/>
                    <a:p>
                      <a:pPr indent="0" lvl="0" marL="0" rtl="0" algn="ctr">
                        <a:lnSpc>
                          <a:spcPct val="115000"/>
                        </a:lnSpc>
                        <a:spcBef>
                          <a:spcPts val="0"/>
                        </a:spcBef>
                        <a:spcAft>
                          <a:spcPts val="0"/>
                        </a:spcAft>
                        <a:buNone/>
                      </a:pPr>
                      <a:r>
                        <a:rPr lang="en" sz="900">
                          <a:latin typeface="Lato"/>
                          <a:ea typeface="Lato"/>
                          <a:cs typeface="Lato"/>
                          <a:sym typeface="Lato"/>
                        </a:rPr>
                        <a:t>L</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hMerge="1"/>
              </a:tr>
              <a:tr h="200025">
                <a:tc>
                  <a:txBody>
                    <a:bodyPr/>
                    <a:lstStyle/>
                    <a:p>
                      <a:pPr indent="0" lvl="0" marL="0" rtl="0" algn="ctr">
                        <a:lnSpc>
                          <a:spcPct val="115000"/>
                        </a:lnSpc>
                        <a:spcBef>
                          <a:spcPts val="0"/>
                        </a:spcBef>
                        <a:spcAft>
                          <a:spcPts val="0"/>
                        </a:spcAft>
                        <a:buNone/>
                      </a:pPr>
                      <a:r>
                        <a:rPr lang="en" sz="900">
                          <a:latin typeface="Lato"/>
                          <a:ea typeface="Lato"/>
                          <a:cs typeface="Lato"/>
                          <a:sym typeface="Lato"/>
                        </a:rPr>
                        <a:t>Echo</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Expansion</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W</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a:t>
                      </a:r>
                      <a:r>
                        <a:rPr lang="en" sz="900">
                          <a:latin typeface="Lato"/>
                          <a:ea typeface="Lato"/>
                          <a:cs typeface="Lato"/>
                          <a:sym typeface="Lato"/>
                        </a:rPr>
                        <a:t>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900">
                          <a:latin typeface="Lato"/>
                          <a:ea typeface="Lato"/>
                          <a:cs typeface="Lato"/>
                          <a:sym typeface="Lato"/>
                        </a:rPr>
                        <a:t>Foxtrot</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Expansion</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W</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a:t>
                      </a:r>
                      <a:r>
                        <a:rPr lang="en" sz="900">
                          <a:latin typeface="Lato"/>
                          <a:ea typeface="Lato"/>
                          <a:cs typeface="Lato"/>
                          <a:sym typeface="Lato"/>
                        </a:rPr>
                        <a:t>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900">
                          <a:latin typeface="Lato"/>
                          <a:ea typeface="Lato"/>
                          <a:cs typeface="Lato"/>
                          <a:sym typeface="Lato"/>
                        </a:rPr>
                        <a:t>Golf</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Expansion</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gridSpan="2">
                  <a:txBody>
                    <a:bodyPr/>
                    <a:lstStyle/>
                    <a:p>
                      <a:pPr indent="0" lvl="0" marL="0" rtl="0" algn="ctr">
                        <a:lnSpc>
                          <a:spcPct val="115000"/>
                        </a:lnSpc>
                        <a:spcBef>
                          <a:spcPts val="0"/>
                        </a:spcBef>
                        <a:spcAft>
                          <a:spcPts val="0"/>
                        </a:spcAft>
                        <a:buNone/>
                      </a:pPr>
                      <a:r>
                        <a:rPr lang="en" sz="900">
                          <a:latin typeface="Lato"/>
                          <a:ea typeface="Lato"/>
                          <a:cs typeface="Lato"/>
                          <a:sym typeface="Lato"/>
                        </a:rPr>
                        <a:t>L</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hMerge="1"/>
              </a:tr>
              <a:tr h="200025">
                <a:tc>
                  <a:txBody>
                    <a:bodyPr/>
                    <a:lstStyle/>
                    <a:p>
                      <a:pPr indent="0" lvl="0" marL="0" rtl="0" algn="ctr">
                        <a:lnSpc>
                          <a:spcPct val="115000"/>
                        </a:lnSpc>
                        <a:spcBef>
                          <a:spcPts val="0"/>
                        </a:spcBef>
                        <a:spcAft>
                          <a:spcPts val="0"/>
                        </a:spcAft>
                        <a:buNone/>
                      </a:pPr>
                      <a:r>
                        <a:rPr lang="en" sz="900">
                          <a:latin typeface="Lato"/>
                          <a:ea typeface="Lato"/>
                          <a:cs typeface="Lato"/>
                          <a:sym typeface="Lato"/>
                        </a:rPr>
                        <a:t>Hotel</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Renewal</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W</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900">
                          <a:latin typeface="Lato"/>
                          <a:ea typeface="Lato"/>
                          <a:cs typeface="Lato"/>
                          <a:sym typeface="Lato"/>
                        </a:rPr>
                        <a:t>India</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Renewal</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W</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lang="en" sz="900"/>
                        <a:t>50,000</a:t>
                      </a:r>
                      <a:endParaRPr sz="9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900">
                          <a:latin typeface="Lato"/>
                          <a:ea typeface="Lato"/>
                          <a:cs typeface="Lato"/>
                          <a:sym typeface="Lato"/>
                        </a:rPr>
                        <a:t>Juliet</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Renewal</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gridSpan="2">
                  <a:txBody>
                    <a:bodyPr/>
                    <a:lstStyle/>
                    <a:p>
                      <a:pPr indent="0" lvl="0" marL="0" rtl="0" algn="ctr">
                        <a:lnSpc>
                          <a:spcPct val="115000"/>
                        </a:lnSpc>
                        <a:spcBef>
                          <a:spcPts val="0"/>
                        </a:spcBef>
                        <a:spcAft>
                          <a:spcPts val="0"/>
                        </a:spcAft>
                        <a:buNone/>
                      </a:pPr>
                      <a:r>
                        <a:rPr lang="en" sz="900">
                          <a:latin typeface="Lato"/>
                          <a:ea typeface="Lato"/>
                          <a:cs typeface="Lato"/>
                          <a:sym typeface="Lato"/>
                        </a:rPr>
                        <a:t>L</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hMerge="1"/>
              </a:tr>
              <a:tr h="200025">
                <a:tc>
                  <a:txBody>
                    <a:bodyPr/>
                    <a:lstStyle/>
                    <a:p>
                      <a:pPr indent="0" lvl="0" marL="0" rtl="0" algn="ctr">
                        <a:lnSpc>
                          <a:spcPct val="115000"/>
                        </a:lnSpc>
                        <a:spcBef>
                          <a:spcPts val="0"/>
                        </a:spcBef>
                        <a:spcAft>
                          <a:spcPts val="0"/>
                        </a:spcAft>
                        <a:buNone/>
                      </a:pPr>
                      <a:r>
                        <a:rPr lang="en" sz="900">
                          <a:latin typeface="Lato"/>
                          <a:ea typeface="Lato"/>
                          <a:cs typeface="Lato"/>
                          <a:sym typeface="Lato"/>
                        </a:rPr>
                        <a:t>Kilo</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t>Contraction</a:t>
                      </a:r>
                      <a:endParaRPr sz="900"/>
                    </a:p>
                  </a:txBody>
                  <a:tcPr marT="19050" marB="19050"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L</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a:txBody>
                    <a:bodyPr/>
                    <a:lstStyle/>
                    <a:p>
                      <a:pPr indent="0" lvl="0" marL="0" rtl="0" algn="ctr">
                        <a:lnSpc>
                          <a:spcPct val="115000"/>
                        </a:lnSpc>
                        <a:spcBef>
                          <a:spcPts val="0"/>
                        </a:spcBef>
                        <a:spcAft>
                          <a:spcPts val="0"/>
                        </a:spcAft>
                        <a:buNone/>
                      </a:pPr>
                      <a:r>
                        <a:rPr lang="en" sz="900"/>
                        <a:t>-10,000</a:t>
                      </a:r>
                      <a:endParaRPr sz="9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900">
                          <a:latin typeface="Lato"/>
                          <a:ea typeface="Lato"/>
                          <a:cs typeface="Lato"/>
                          <a:sym typeface="Lato"/>
                        </a:rPr>
                        <a:t>Lima</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t>Contraction</a:t>
                      </a:r>
                      <a:endParaRPr sz="900"/>
                    </a:p>
                  </a:txBody>
                  <a:tcPr marT="19050" marB="19050"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L</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a:txBody>
                    <a:bodyPr/>
                    <a:lstStyle/>
                    <a:p>
                      <a:pPr indent="0" lvl="0" marL="0" rtl="0" algn="ctr">
                        <a:lnSpc>
                          <a:spcPct val="115000"/>
                        </a:lnSpc>
                        <a:spcBef>
                          <a:spcPts val="0"/>
                        </a:spcBef>
                        <a:spcAft>
                          <a:spcPts val="0"/>
                        </a:spcAft>
                        <a:buNone/>
                      </a:pPr>
                      <a:r>
                        <a:rPr lang="en" sz="900"/>
                        <a:t>-10,000</a:t>
                      </a:r>
                      <a:endParaRPr sz="9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900">
                          <a:latin typeface="Lato"/>
                          <a:ea typeface="Lato"/>
                          <a:cs typeface="Lato"/>
                          <a:sym typeface="Lato"/>
                        </a:rPr>
                        <a:t>Papa</a:t>
                      </a:r>
                      <a:endParaRPr sz="9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t>Churn</a:t>
                      </a:r>
                      <a:endParaRPr sz="900"/>
                    </a:p>
                  </a:txBody>
                  <a:tcPr marT="19050" marB="19050" marR="28575" marL="2857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L</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c>
                  <a:txBody>
                    <a:bodyPr/>
                    <a:lstStyle/>
                    <a:p>
                      <a:pPr indent="0" lvl="0" marL="0" rtl="0" algn="ctr">
                        <a:lnSpc>
                          <a:spcPct val="115000"/>
                        </a:lnSpc>
                        <a:spcBef>
                          <a:spcPts val="0"/>
                        </a:spcBef>
                        <a:spcAft>
                          <a:spcPts val="0"/>
                        </a:spcAft>
                        <a:buNone/>
                      </a:pPr>
                      <a:r>
                        <a:rPr lang="en" sz="900"/>
                        <a:t>-20,000</a:t>
                      </a:r>
                      <a:endParaRPr sz="9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9"/>
          <p:cNvSpPr txBox="1"/>
          <p:nvPr>
            <p:ph type="title"/>
          </p:nvPr>
        </p:nvSpPr>
        <p:spPr>
          <a:xfrm>
            <a:off x="311700" y="199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KPIs: Pipeline</a:t>
            </a:r>
            <a:endParaRPr>
              <a:latin typeface="Lato"/>
              <a:ea typeface="Lato"/>
              <a:cs typeface="Lato"/>
              <a:sym typeface="Lato"/>
            </a:endParaRPr>
          </a:p>
        </p:txBody>
      </p:sp>
      <p:sp>
        <p:nvSpPr>
          <p:cNvPr id="243" name="Google Shape;243;p29"/>
          <p:cNvSpPr txBox="1"/>
          <p:nvPr>
            <p:ph type="title"/>
          </p:nvPr>
        </p:nvSpPr>
        <p:spPr>
          <a:xfrm>
            <a:off x="8123700" y="385825"/>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latin typeface="Lato"/>
                <a:ea typeface="Lato"/>
                <a:cs typeface="Lato"/>
                <a:sym typeface="Lato"/>
              </a:rPr>
              <a:t>1</a:t>
            </a:r>
            <a:r>
              <a:rPr b="0" lang="en" sz="1000">
                <a:solidFill>
                  <a:srgbClr val="666666"/>
                </a:solidFill>
              </a:rPr>
              <a:t>0 </a:t>
            </a:r>
            <a:r>
              <a:rPr b="0" lang="en" sz="1000">
                <a:solidFill>
                  <a:srgbClr val="666666"/>
                </a:solidFill>
                <a:latin typeface="Lato"/>
                <a:ea typeface="Lato"/>
                <a:cs typeface="Lato"/>
                <a:sym typeface="Lato"/>
              </a:rPr>
              <a:t>minutes</a:t>
            </a:r>
            <a:endParaRPr b="0" sz="1000">
              <a:solidFill>
                <a:srgbClr val="666666"/>
              </a:solidFill>
              <a:latin typeface="Lato"/>
              <a:ea typeface="Lato"/>
              <a:cs typeface="Lato"/>
              <a:sym typeface="Lato"/>
            </a:endParaRPr>
          </a:p>
        </p:txBody>
      </p:sp>
      <p:pic>
        <p:nvPicPr>
          <p:cNvPr id="244" name="Google Shape;244;p29"/>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245" name="Google Shape;245;p29"/>
          <p:cNvSpPr txBox="1"/>
          <p:nvPr/>
        </p:nvSpPr>
        <p:spPr>
          <a:xfrm>
            <a:off x="445100" y="1040400"/>
            <a:ext cx="3857700" cy="189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333333"/>
                </a:solidFill>
                <a:latin typeface="Lato"/>
                <a:ea typeface="Lato"/>
                <a:cs typeface="Lato"/>
                <a:sym typeface="Lato"/>
              </a:rPr>
              <a:t>Pipeline Metrics:</a:t>
            </a:r>
            <a:endParaRPr sz="1600">
              <a:solidFill>
                <a:srgbClr val="333333"/>
              </a:solidFill>
              <a:latin typeface="Lato Light"/>
              <a:ea typeface="Lato Light"/>
              <a:cs typeface="Lato Light"/>
              <a:sym typeface="Lato Light"/>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Weighted pipe size: $ amount * probability dependent on stage</a:t>
            </a:r>
            <a:endParaRPr sz="1600">
              <a:solidFill>
                <a:srgbClr val="333333"/>
              </a:solidFill>
              <a:latin typeface="Lato Light"/>
              <a:ea typeface="Lato Light"/>
              <a:cs typeface="Lato Light"/>
              <a:sym typeface="Lato Light"/>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Weighted Total Pipeline for the upcoming quarter </a:t>
            </a:r>
            <a:endParaRPr sz="1600">
              <a:solidFill>
                <a:srgbClr val="333333"/>
              </a:solidFill>
              <a:latin typeface="Lato Light"/>
              <a:ea typeface="Lato Light"/>
              <a:cs typeface="Lato Light"/>
              <a:sym typeface="Lato Light"/>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Dive in on top accounts/targets</a:t>
            </a:r>
            <a:endParaRPr sz="1600">
              <a:solidFill>
                <a:srgbClr val="333333"/>
              </a:solidFill>
              <a:latin typeface="Lato Light"/>
              <a:ea typeface="Lato Light"/>
              <a:cs typeface="Lato Light"/>
              <a:sym typeface="Lato Light"/>
            </a:endParaRPr>
          </a:p>
          <a:p>
            <a:pPr indent="0" lvl="0" marL="0" rtl="0" algn="l">
              <a:lnSpc>
                <a:spcPct val="115000"/>
              </a:lnSpc>
              <a:spcBef>
                <a:spcPts val="0"/>
              </a:spcBef>
              <a:spcAft>
                <a:spcPts val="0"/>
              </a:spcAft>
              <a:buNone/>
            </a:pPr>
            <a:r>
              <a:t/>
            </a:r>
            <a:endParaRPr>
              <a:solidFill>
                <a:srgbClr val="333333"/>
              </a:solidFill>
              <a:latin typeface="Lato Light"/>
              <a:ea typeface="Lato Light"/>
              <a:cs typeface="Lato Light"/>
              <a:sym typeface="Lato Light"/>
            </a:endParaRPr>
          </a:p>
          <a:p>
            <a:pPr indent="0" lvl="0" marL="45720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p:txBody>
      </p:sp>
      <p:graphicFrame>
        <p:nvGraphicFramePr>
          <p:cNvPr id="246" name="Google Shape;246;p29"/>
          <p:cNvGraphicFramePr/>
          <p:nvPr/>
        </p:nvGraphicFramePr>
        <p:xfrm>
          <a:off x="4046550" y="990500"/>
          <a:ext cx="3000000" cy="3000000"/>
        </p:xfrm>
        <a:graphic>
          <a:graphicData uri="http://schemas.openxmlformats.org/drawingml/2006/table">
            <a:tbl>
              <a:tblPr>
                <a:noFill/>
                <a:tableStyleId>{43A15CD1-6D5A-41F3-AE15-858E4B404909}</a:tableStyleId>
              </a:tblPr>
              <a:tblGrid>
                <a:gridCol w="672100"/>
                <a:gridCol w="884500"/>
                <a:gridCol w="734150"/>
                <a:gridCol w="728100"/>
                <a:gridCol w="841075"/>
                <a:gridCol w="687875"/>
              </a:tblGrid>
              <a:tr h="360300">
                <a:tc>
                  <a:txBody>
                    <a:bodyPr/>
                    <a:lstStyle/>
                    <a:p>
                      <a:pPr indent="0" lvl="0" marL="0" rtl="0" algn="ctr">
                        <a:lnSpc>
                          <a:spcPct val="115000"/>
                        </a:lnSpc>
                        <a:spcBef>
                          <a:spcPts val="0"/>
                        </a:spcBef>
                        <a:spcAft>
                          <a:spcPts val="0"/>
                        </a:spcAft>
                        <a:buNone/>
                      </a:pPr>
                      <a:r>
                        <a:rPr b="1" lang="en" sz="900">
                          <a:latin typeface="Lato"/>
                          <a:ea typeface="Lato"/>
                          <a:cs typeface="Lato"/>
                          <a:sym typeface="Lato"/>
                        </a:rPr>
                        <a:t>Account</a:t>
                      </a:r>
                      <a:endParaRPr b="1"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900">
                          <a:latin typeface="Lato"/>
                          <a:ea typeface="Lato"/>
                          <a:cs typeface="Lato"/>
                          <a:sym typeface="Lato"/>
                        </a:rPr>
                        <a:t>Stage</a:t>
                      </a:r>
                      <a:endParaRPr b="1"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900">
                          <a:latin typeface="Lato"/>
                          <a:ea typeface="Lato"/>
                          <a:cs typeface="Lato"/>
                          <a:sym typeface="Lato"/>
                        </a:rPr>
                        <a:t>Amount</a:t>
                      </a:r>
                      <a:endParaRPr b="1"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900">
                          <a:latin typeface="Lato"/>
                          <a:ea typeface="Lato"/>
                          <a:cs typeface="Lato"/>
                          <a:sym typeface="Lato"/>
                        </a:rPr>
                        <a:t>Probability</a:t>
                      </a:r>
                      <a:endParaRPr b="1"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900">
                          <a:latin typeface="Lato"/>
                          <a:ea typeface="Lato"/>
                          <a:cs typeface="Lato"/>
                          <a:sym typeface="Lato"/>
                        </a:rPr>
                        <a:t>Weighted Amount</a:t>
                      </a:r>
                      <a:endParaRPr b="1"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900">
                          <a:latin typeface="Lato"/>
                          <a:ea typeface="Lato"/>
                          <a:cs typeface="Lato"/>
                          <a:sym typeface="Lato"/>
                        </a:rPr>
                        <a:t>Close Date</a:t>
                      </a:r>
                      <a:endParaRPr b="1"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r>
              <a:tr h="199125">
                <a:tc>
                  <a:txBody>
                    <a:bodyPr/>
                    <a:lstStyle/>
                    <a:p>
                      <a:pPr indent="0" lvl="0" marL="0" rtl="0" algn="ctr">
                        <a:lnSpc>
                          <a:spcPct val="115000"/>
                        </a:lnSpc>
                        <a:spcBef>
                          <a:spcPts val="0"/>
                        </a:spcBef>
                        <a:spcAft>
                          <a:spcPts val="0"/>
                        </a:spcAft>
                        <a:buNone/>
                      </a:pPr>
                      <a:r>
                        <a:rPr lang="en" sz="900">
                          <a:latin typeface="Lato"/>
                          <a:ea typeface="Lato"/>
                          <a:cs typeface="Lato"/>
                          <a:sym typeface="Lato"/>
                        </a:rPr>
                        <a:t>Alpha</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solidFill>
                            <a:schemeClr val="dk1"/>
                          </a:solidFill>
                          <a:latin typeface="Lato"/>
                          <a:ea typeface="Lato"/>
                          <a:cs typeface="Lato"/>
                          <a:sym typeface="Lato"/>
                        </a:rPr>
                        <a:t>Lead</a:t>
                      </a:r>
                      <a:endParaRPr sz="900">
                        <a:solidFill>
                          <a:schemeClr val="dk1"/>
                        </a:solidFill>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$100,000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solidFill>
                            <a:schemeClr val="dk1"/>
                          </a:solidFill>
                          <a:latin typeface="Lato"/>
                          <a:ea typeface="Lato"/>
                          <a:cs typeface="Lato"/>
                          <a:sym typeface="Lato"/>
                        </a:rPr>
                        <a:t>20%</a:t>
                      </a:r>
                      <a:endParaRPr sz="900">
                        <a:solidFill>
                          <a:schemeClr val="dk1"/>
                        </a:solidFill>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Aug 2</a:t>
                      </a:r>
                      <a:r>
                        <a:rPr lang="en" sz="900">
                          <a:latin typeface="Lato"/>
                          <a:ea typeface="Lato"/>
                          <a:cs typeface="Lato"/>
                          <a:sym typeface="Lato"/>
                        </a:rPr>
                        <a:t>5</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99125">
                <a:tc>
                  <a:txBody>
                    <a:bodyPr/>
                    <a:lstStyle/>
                    <a:p>
                      <a:pPr indent="0" lvl="0" marL="0" rtl="0" algn="ctr">
                        <a:lnSpc>
                          <a:spcPct val="115000"/>
                        </a:lnSpc>
                        <a:spcBef>
                          <a:spcPts val="0"/>
                        </a:spcBef>
                        <a:spcAft>
                          <a:spcPts val="0"/>
                        </a:spcAft>
                        <a:buNone/>
                      </a:pPr>
                      <a:r>
                        <a:rPr lang="en" sz="900">
                          <a:latin typeface="Lato"/>
                          <a:ea typeface="Lato"/>
                          <a:cs typeface="Lato"/>
                          <a:sym typeface="Lato"/>
                        </a:rPr>
                        <a:t>Bravo</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solidFill>
                            <a:schemeClr val="dk1"/>
                          </a:solidFill>
                          <a:latin typeface="Lato"/>
                          <a:ea typeface="Lato"/>
                          <a:cs typeface="Lato"/>
                          <a:sym typeface="Lato"/>
                        </a:rPr>
                        <a:t>Lead</a:t>
                      </a:r>
                      <a:endParaRPr sz="900">
                        <a:solidFill>
                          <a:schemeClr val="dk1"/>
                        </a:solidFill>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$50,000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solidFill>
                            <a:schemeClr val="dk1"/>
                          </a:solidFill>
                          <a:latin typeface="Lato"/>
                          <a:ea typeface="Lato"/>
                          <a:cs typeface="Lato"/>
                          <a:sym typeface="Lato"/>
                        </a:rPr>
                        <a:t>20%</a:t>
                      </a:r>
                      <a:endParaRPr sz="900">
                        <a:solidFill>
                          <a:schemeClr val="dk1"/>
                        </a:solidFill>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$7,500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Jul 25</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99125">
                <a:tc>
                  <a:txBody>
                    <a:bodyPr/>
                    <a:lstStyle/>
                    <a:p>
                      <a:pPr indent="0" lvl="0" marL="0" rtl="0" algn="ctr">
                        <a:lnSpc>
                          <a:spcPct val="115000"/>
                        </a:lnSpc>
                        <a:spcBef>
                          <a:spcPts val="0"/>
                        </a:spcBef>
                        <a:spcAft>
                          <a:spcPts val="0"/>
                        </a:spcAft>
                        <a:buNone/>
                      </a:pPr>
                      <a:r>
                        <a:rPr lang="en" sz="900">
                          <a:latin typeface="Lato"/>
                          <a:ea typeface="Lato"/>
                          <a:cs typeface="Lato"/>
                          <a:sym typeface="Lato"/>
                        </a:rPr>
                        <a:t>Charlie</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solidFill>
                            <a:schemeClr val="dk1"/>
                          </a:solidFill>
                          <a:latin typeface="Lato"/>
                          <a:ea typeface="Lato"/>
                          <a:cs typeface="Lato"/>
                          <a:sym typeface="Lato"/>
                        </a:rPr>
                        <a:t>Lead</a:t>
                      </a:r>
                      <a:endParaRPr sz="900">
                        <a:solidFill>
                          <a:schemeClr val="dk1"/>
                        </a:solidFill>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$75,000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solidFill>
                            <a:schemeClr val="dk1"/>
                          </a:solidFill>
                          <a:latin typeface="Lato"/>
                          <a:ea typeface="Lato"/>
                          <a:cs typeface="Lato"/>
                          <a:sym typeface="Lato"/>
                        </a:rPr>
                        <a:t>20%</a:t>
                      </a:r>
                      <a:endParaRPr sz="900">
                        <a:solidFill>
                          <a:schemeClr val="dk1"/>
                        </a:solidFill>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$18,750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Jul 25</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99125">
                <a:tc>
                  <a:txBody>
                    <a:bodyPr/>
                    <a:lstStyle/>
                    <a:p>
                      <a:pPr indent="0" lvl="0" marL="0" rtl="0" algn="ctr">
                        <a:lnSpc>
                          <a:spcPct val="115000"/>
                        </a:lnSpc>
                        <a:spcBef>
                          <a:spcPts val="0"/>
                        </a:spcBef>
                        <a:spcAft>
                          <a:spcPts val="0"/>
                        </a:spcAft>
                        <a:buNone/>
                      </a:pPr>
                      <a:r>
                        <a:rPr lang="en" sz="900">
                          <a:latin typeface="Lato"/>
                          <a:ea typeface="Lato"/>
                          <a:cs typeface="Lato"/>
                          <a:sym typeface="Lato"/>
                        </a:rPr>
                        <a:t>Delta</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solidFill>
                            <a:schemeClr val="dk1"/>
                          </a:solidFill>
                          <a:latin typeface="Lato"/>
                          <a:ea typeface="Lato"/>
                          <a:cs typeface="Lato"/>
                          <a:sym typeface="Lato"/>
                        </a:rPr>
                        <a:t>Lead</a:t>
                      </a:r>
                      <a:endParaRPr sz="900">
                        <a:solidFill>
                          <a:schemeClr val="dk1"/>
                        </a:solidFill>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$150,000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solidFill>
                            <a:schemeClr val="dk1"/>
                          </a:solidFill>
                          <a:latin typeface="Lato"/>
                          <a:ea typeface="Lato"/>
                          <a:cs typeface="Lato"/>
                          <a:sym typeface="Lato"/>
                        </a:rPr>
                        <a:t>20%</a:t>
                      </a:r>
                      <a:endParaRPr sz="900">
                        <a:solidFill>
                          <a:schemeClr val="dk1"/>
                        </a:solidFill>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$37,500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Jul 25</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02575">
                <a:tc>
                  <a:txBody>
                    <a:bodyPr/>
                    <a:lstStyle/>
                    <a:p>
                      <a:pPr indent="0" lvl="0" marL="0" rtl="0" algn="ctr">
                        <a:lnSpc>
                          <a:spcPct val="115000"/>
                        </a:lnSpc>
                        <a:spcBef>
                          <a:spcPts val="0"/>
                        </a:spcBef>
                        <a:spcAft>
                          <a:spcPts val="0"/>
                        </a:spcAft>
                        <a:buNone/>
                      </a:pPr>
                      <a:r>
                        <a:rPr lang="en" sz="900">
                          <a:latin typeface="Lato"/>
                          <a:ea typeface="Lato"/>
                          <a:cs typeface="Lato"/>
                          <a:sym typeface="Lato"/>
                        </a:rPr>
                        <a:t>Echo</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Qualification</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$200,000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t>
                      </a:r>
                      <a:r>
                        <a:rPr lang="en" sz="900">
                          <a:latin typeface="Lato"/>
                          <a:ea typeface="Lato"/>
                          <a:cs typeface="Lato"/>
                          <a:sym typeface="Lato"/>
                        </a:rPr>
                        <a:t>80</a:t>
                      </a:r>
                      <a:r>
                        <a:rPr lang="en" sz="900">
                          <a:latin typeface="Lato"/>
                          <a:ea typeface="Lato"/>
                          <a:cs typeface="Lato"/>
                          <a:sym typeface="Lato"/>
                        </a:rPr>
                        <a:t>,000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Jun 25</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02575">
                <a:tc>
                  <a:txBody>
                    <a:bodyPr/>
                    <a:lstStyle/>
                    <a:p>
                      <a:pPr indent="0" lvl="0" marL="0" rtl="0" algn="ctr">
                        <a:lnSpc>
                          <a:spcPct val="115000"/>
                        </a:lnSpc>
                        <a:spcBef>
                          <a:spcPts val="0"/>
                        </a:spcBef>
                        <a:spcAft>
                          <a:spcPts val="0"/>
                        </a:spcAft>
                        <a:buNone/>
                      </a:pPr>
                      <a:r>
                        <a:rPr lang="en" sz="900">
                          <a:latin typeface="Lato"/>
                          <a:ea typeface="Lato"/>
                          <a:cs typeface="Lato"/>
                          <a:sym typeface="Lato"/>
                        </a:rPr>
                        <a:t>Foxtrot</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Qualification</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$75,000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$30,000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Jun 25</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02575">
                <a:tc>
                  <a:txBody>
                    <a:bodyPr/>
                    <a:lstStyle/>
                    <a:p>
                      <a:pPr indent="0" lvl="0" marL="0" rtl="0" algn="ctr">
                        <a:lnSpc>
                          <a:spcPct val="115000"/>
                        </a:lnSpc>
                        <a:spcBef>
                          <a:spcPts val="0"/>
                        </a:spcBef>
                        <a:spcAft>
                          <a:spcPts val="0"/>
                        </a:spcAft>
                        <a:buNone/>
                      </a:pPr>
                      <a:r>
                        <a:rPr lang="en" sz="900">
                          <a:latin typeface="Lato"/>
                          <a:ea typeface="Lato"/>
                          <a:cs typeface="Lato"/>
                          <a:sym typeface="Lato"/>
                        </a:rPr>
                        <a:t>Golf</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Qualification</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$150,000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$60,000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May 25</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99125">
                <a:tc>
                  <a:txBody>
                    <a:bodyPr/>
                    <a:lstStyle/>
                    <a:p>
                      <a:pPr indent="0" lvl="0" marL="0" rtl="0" algn="ctr">
                        <a:lnSpc>
                          <a:spcPct val="115000"/>
                        </a:lnSpc>
                        <a:spcBef>
                          <a:spcPts val="0"/>
                        </a:spcBef>
                        <a:spcAft>
                          <a:spcPts val="0"/>
                        </a:spcAft>
                        <a:buNone/>
                      </a:pPr>
                      <a:r>
                        <a:rPr lang="en" sz="900">
                          <a:latin typeface="Lato"/>
                          <a:ea typeface="Lato"/>
                          <a:cs typeface="Lato"/>
                          <a:sym typeface="Lato"/>
                        </a:rPr>
                        <a:t>Hotel</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Demo</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$75,000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$45,000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May 25</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99125">
                <a:tc>
                  <a:txBody>
                    <a:bodyPr/>
                    <a:lstStyle/>
                    <a:p>
                      <a:pPr indent="0" lvl="0" marL="0" rtl="0" algn="ctr">
                        <a:lnSpc>
                          <a:spcPct val="115000"/>
                        </a:lnSpc>
                        <a:spcBef>
                          <a:spcPts val="0"/>
                        </a:spcBef>
                        <a:spcAft>
                          <a:spcPts val="0"/>
                        </a:spcAft>
                        <a:buNone/>
                      </a:pPr>
                      <a:r>
                        <a:rPr lang="en" sz="900">
                          <a:latin typeface="Lato"/>
                          <a:ea typeface="Lato"/>
                          <a:cs typeface="Lato"/>
                          <a:sym typeface="Lato"/>
                        </a:rPr>
                        <a:t>India</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Demo</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$150,000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$90,000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May 25</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02575">
                <a:tc>
                  <a:txBody>
                    <a:bodyPr/>
                    <a:lstStyle/>
                    <a:p>
                      <a:pPr indent="0" lvl="0" marL="0" rtl="0" algn="ctr">
                        <a:lnSpc>
                          <a:spcPct val="115000"/>
                        </a:lnSpc>
                        <a:spcBef>
                          <a:spcPts val="0"/>
                        </a:spcBef>
                        <a:spcAft>
                          <a:spcPts val="0"/>
                        </a:spcAft>
                        <a:buNone/>
                      </a:pPr>
                      <a:r>
                        <a:rPr lang="en" sz="900">
                          <a:latin typeface="Lato"/>
                          <a:ea typeface="Lato"/>
                          <a:cs typeface="Lato"/>
                          <a:sym typeface="Lato"/>
                        </a:rPr>
                        <a:t>Juliet</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Negotiation</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$200,000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80%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$160,000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25</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02575">
                <a:tc>
                  <a:txBody>
                    <a:bodyPr/>
                    <a:lstStyle/>
                    <a:p>
                      <a:pPr indent="0" lvl="0" marL="0" rtl="0" algn="ctr">
                        <a:lnSpc>
                          <a:spcPct val="115000"/>
                        </a:lnSpc>
                        <a:spcBef>
                          <a:spcPts val="0"/>
                        </a:spcBef>
                        <a:spcAft>
                          <a:spcPts val="0"/>
                        </a:spcAft>
                        <a:buNone/>
                      </a:pPr>
                      <a:r>
                        <a:rPr lang="en" sz="900">
                          <a:latin typeface="Lato"/>
                          <a:ea typeface="Lato"/>
                          <a:cs typeface="Lato"/>
                          <a:sym typeface="Lato"/>
                        </a:rPr>
                        <a:t>Kilo</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Negotiation</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$150,000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80%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$120,000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25</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tcPr>
                </a:tc>
              </a:tr>
              <a:tr h="199125">
                <a:tc>
                  <a:txBody>
                    <a:bodyPr/>
                    <a:lstStyle/>
                    <a:p>
                      <a:pPr indent="0" lvl="0" marL="0" rtl="0" algn="ctr">
                        <a:lnSpc>
                          <a:spcPct val="115000"/>
                        </a:lnSpc>
                        <a:spcBef>
                          <a:spcPts val="0"/>
                        </a:spcBef>
                        <a:spcAft>
                          <a:spcPts val="0"/>
                        </a:spcAft>
                        <a:buNone/>
                      </a:pPr>
                      <a:r>
                        <a:rPr lang="en" sz="900">
                          <a:latin typeface="Lato"/>
                          <a:ea typeface="Lato"/>
                          <a:cs typeface="Lato"/>
                          <a:sym typeface="Lato"/>
                        </a:rPr>
                        <a:t>Lima</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Proposal</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$120,000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90%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$108,000</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25</a:t>
                      </a:r>
                      <a:endParaRPr sz="9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5100">
                <a:tc gridSpan="2">
                  <a:txBody>
                    <a:bodyPr/>
                    <a:lstStyle/>
                    <a:p>
                      <a:pPr indent="0" lvl="0" marL="0" rtl="0" algn="ctr">
                        <a:lnSpc>
                          <a:spcPct val="115000"/>
                        </a:lnSpc>
                        <a:spcBef>
                          <a:spcPts val="0"/>
                        </a:spcBef>
                        <a:spcAft>
                          <a:spcPts val="0"/>
                        </a:spcAft>
                        <a:buNone/>
                      </a:pPr>
                      <a:r>
                        <a:rPr b="1" lang="en" sz="900">
                          <a:latin typeface="Lato"/>
                          <a:ea typeface="Lato"/>
                          <a:cs typeface="Lato"/>
                          <a:sym typeface="Lato"/>
                        </a:rPr>
                        <a:t>Total Weighted Sales Pipeline in Q2</a:t>
                      </a:r>
                      <a:endParaRPr b="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hMerge="1"/>
                <a:tc>
                  <a:txBody>
                    <a:bodyPr/>
                    <a:lstStyle/>
                    <a:p>
                      <a:pPr indent="0" lvl="0" marL="0" rtl="0" algn="ctr">
                        <a:lnSpc>
                          <a:spcPct val="115000"/>
                        </a:lnSpc>
                        <a:spcBef>
                          <a:spcPts val="0"/>
                        </a:spcBef>
                        <a:spcAft>
                          <a:spcPts val="0"/>
                        </a:spcAft>
                        <a:buNone/>
                      </a:pPr>
                      <a:r>
                        <a:rPr lang="en" sz="900">
                          <a:latin typeface="Lato"/>
                          <a:ea typeface="Lato"/>
                          <a:cs typeface="Lato"/>
                          <a:sym typeface="Lato"/>
                        </a:rPr>
                        <a:t>$1,120,000</a:t>
                      </a:r>
                      <a:endParaRPr sz="900">
                        <a:latin typeface="Lato"/>
                        <a:ea typeface="Lato"/>
                        <a:cs typeface="Lato"/>
                        <a:sym typeface="Lato"/>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900">
                        <a:latin typeface="Lato"/>
                        <a:ea typeface="Lato"/>
                        <a:cs typeface="Lato"/>
                        <a:sym typeface="Lato"/>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$693,000</a:t>
                      </a:r>
                      <a:endParaRPr sz="900">
                        <a:latin typeface="Lato"/>
                        <a:ea typeface="Lato"/>
                        <a:cs typeface="Lato"/>
                        <a:sym typeface="Lato"/>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0"/>
          <p:cNvSpPr txBox="1"/>
          <p:nvPr>
            <p:ph type="title"/>
          </p:nvPr>
        </p:nvSpPr>
        <p:spPr>
          <a:xfrm>
            <a:off x="311700" y="199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KPIs: Pipeline</a:t>
            </a:r>
            <a:endParaRPr>
              <a:latin typeface="Lato"/>
              <a:ea typeface="Lato"/>
              <a:cs typeface="Lato"/>
              <a:sym typeface="Lato"/>
            </a:endParaRPr>
          </a:p>
        </p:txBody>
      </p:sp>
      <p:sp>
        <p:nvSpPr>
          <p:cNvPr id="252" name="Google Shape;252;p30"/>
          <p:cNvSpPr txBox="1"/>
          <p:nvPr>
            <p:ph type="title"/>
          </p:nvPr>
        </p:nvSpPr>
        <p:spPr>
          <a:xfrm>
            <a:off x="8123700" y="385825"/>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latin typeface="Lato"/>
                <a:ea typeface="Lato"/>
                <a:cs typeface="Lato"/>
                <a:sym typeface="Lato"/>
              </a:rPr>
              <a:t>1</a:t>
            </a:r>
            <a:r>
              <a:rPr b="0" lang="en" sz="1000">
                <a:solidFill>
                  <a:srgbClr val="666666"/>
                </a:solidFill>
              </a:rPr>
              <a:t>0</a:t>
            </a:r>
            <a:r>
              <a:rPr b="0" lang="en" sz="1000">
                <a:solidFill>
                  <a:srgbClr val="666666"/>
                </a:solidFill>
                <a:latin typeface="Lato"/>
                <a:ea typeface="Lato"/>
                <a:cs typeface="Lato"/>
                <a:sym typeface="Lato"/>
              </a:rPr>
              <a:t> minutes</a:t>
            </a:r>
            <a:endParaRPr b="0" sz="1000">
              <a:solidFill>
                <a:srgbClr val="666666"/>
              </a:solidFill>
              <a:latin typeface="Lato"/>
              <a:ea typeface="Lato"/>
              <a:cs typeface="Lato"/>
              <a:sym typeface="Lato"/>
            </a:endParaRPr>
          </a:p>
        </p:txBody>
      </p:sp>
      <p:pic>
        <p:nvPicPr>
          <p:cNvPr id="253" name="Google Shape;253;p30"/>
          <p:cNvPicPr preferRelativeResize="0"/>
          <p:nvPr/>
        </p:nvPicPr>
        <p:blipFill>
          <a:blip r:embed="rId3">
            <a:alphaModFix/>
          </a:blip>
          <a:stretch>
            <a:fillRect/>
          </a:stretch>
        </p:blipFill>
        <p:spPr>
          <a:xfrm>
            <a:off x="7933150" y="371000"/>
            <a:ext cx="211350" cy="211350"/>
          </a:xfrm>
          <a:prstGeom prst="rect">
            <a:avLst/>
          </a:prstGeom>
          <a:noFill/>
          <a:ln>
            <a:noFill/>
          </a:ln>
        </p:spPr>
      </p:pic>
      <p:pic>
        <p:nvPicPr>
          <p:cNvPr id="254" name="Google Shape;254;p30" title="Chart"/>
          <p:cNvPicPr preferRelativeResize="0"/>
          <p:nvPr/>
        </p:nvPicPr>
        <p:blipFill>
          <a:blip r:embed="rId4">
            <a:alphaModFix/>
          </a:blip>
          <a:stretch>
            <a:fillRect/>
          </a:stretch>
        </p:blipFill>
        <p:spPr>
          <a:xfrm>
            <a:off x="4658420" y="2812300"/>
            <a:ext cx="3384879" cy="2092965"/>
          </a:xfrm>
          <a:prstGeom prst="rect">
            <a:avLst/>
          </a:prstGeom>
          <a:noFill/>
          <a:ln>
            <a:noFill/>
          </a:ln>
        </p:spPr>
      </p:pic>
      <p:pic>
        <p:nvPicPr>
          <p:cNvPr id="255" name="Google Shape;255;p30" title="New Leads 2025.png"/>
          <p:cNvPicPr preferRelativeResize="0"/>
          <p:nvPr/>
        </p:nvPicPr>
        <p:blipFill rotWithShape="1">
          <a:blip r:embed="rId5">
            <a:alphaModFix/>
          </a:blip>
          <a:srcRect b="0" l="20109" r="20109" t="0"/>
          <a:stretch/>
        </p:blipFill>
        <p:spPr>
          <a:xfrm>
            <a:off x="1040200" y="2861409"/>
            <a:ext cx="3384878" cy="2092965"/>
          </a:xfrm>
          <a:prstGeom prst="rect">
            <a:avLst/>
          </a:prstGeom>
          <a:noFill/>
          <a:ln>
            <a:noFill/>
          </a:ln>
        </p:spPr>
      </p:pic>
      <p:graphicFrame>
        <p:nvGraphicFramePr>
          <p:cNvPr id="256" name="Google Shape;256;p30"/>
          <p:cNvGraphicFramePr/>
          <p:nvPr/>
        </p:nvGraphicFramePr>
        <p:xfrm>
          <a:off x="2572322" y="771778"/>
          <a:ext cx="3000000" cy="3000000"/>
        </p:xfrm>
        <a:graphic>
          <a:graphicData uri="http://schemas.openxmlformats.org/drawingml/2006/table">
            <a:tbl>
              <a:tblPr>
                <a:noFill/>
                <a:tableStyleId>{43A15CD1-6D5A-41F3-AE15-858E4B404909}</a:tableStyleId>
              </a:tblPr>
              <a:tblGrid>
                <a:gridCol w="1008050"/>
                <a:gridCol w="997100"/>
                <a:gridCol w="997100"/>
                <a:gridCol w="997100"/>
              </a:tblGrid>
              <a:tr h="314675">
                <a:tc gridSpan="4">
                  <a:txBody>
                    <a:bodyPr/>
                    <a:lstStyle/>
                    <a:p>
                      <a:pPr indent="0" lvl="0" marL="0" rtl="0" algn="ctr">
                        <a:lnSpc>
                          <a:spcPct val="115000"/>
                        </a:lnSpc>
                        <a:spcBef>
                          <a:spcPts val="0"/>
                        </a:spcBef>
                        <a:spcAft>
                          <a:spcPts val="0"/>
                        </a:spcAft>
                        <a:buNone/>
                      </a:pPr>
                      <a:r>
                        <a:rPr b="1" lang="en" sz="800">
                          <a:latin typeface="Lato"/>
                          <a:ea typeface="Lato"/>
                          <a:cs typeface="Lato"/>
                          <a:sym typeface="Lato"/>
                        </a:rPr>
                        <a:t>Pipeline Overview</a:t>
                      </a:r>
                      <a:endParaRPr b="1" sz="8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hMerge="1"/>
                <a:tc hMerge="1"/>
                <a:tc hMerge="1"/>
              </a:tr>
              <a:tr h="288875">
                <a:tc>
                  <a:txBody>
                    <a:bodyPr/>
                    <a:lstStyle/>
                    <a:p>
                      <a:pPr indent="0" lvl="0" marL="0" rtl="0" algn="ctr">
                        <a:spcBef>
                          <a:spcPts val="0"/>
                        </a:spcBef>
                        <a:spcAft>
                          <a:spcPts val="0"/>
                        </a:spcAft>
                        <a:buNone/>
                      </a:pPr>
                      <a:r>
                        <a:rPr b="1" lang="en" sz="800">
                          <a:latin typeface="Lato"/>
                          <a:ea typeface="Lato"/>
                          <a:cs typeface="Lato"/>
                          <a:sym typeface="Lato"/>
                        </a:rPr>
                        <a:t>Stage</a:t>
                      </a:r>
                      <a:endParaRPr b="1" sz="8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 of Accounts</a:t>
                      </a:r>
                      <a:endParaRPr b="1" sz="8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QoQ Change</a:t>
                      </a:r>
                      <a:r>
                        <a:rPr b="1" lang="en" sz="800">
                          <a:latin typeface="Lato"/>
                          <a:ea typeface="Lato"/>
                          <a:cs typeface="Lato"/>
                          <a:sym typeface="Lato"/>
                        </a:rPr>
                        <a:t> %</a:t>
                      </a:r>
                      <a:endParaRPr b="1" sz="8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Weighted Total Pipeline (</a:t>
                      </a:r>
                      <a:r>
                        <a:rPr b="1" i="1" lang="en" sz="800">
                          <a:latin typeface="Lato"/>
                          <a:ea typeface="Lato"/>
                          <a:cs typeface="Lato"/>
                          <a:sym typeface="Lato"/>
                        </a:rPr>
                        <a:t>$000s</a:t>
                      </a:r>
                      <a:r>
                        <a:rPr b="1" lang="en" sz="800">
                          <a:latin typeface="Lato"/>
                          <a:ea typeface="Lato"/>
                          <a:cs typeface="Lato"/>
                          <a:sym typeface="Lato"/>
                        </a:rPr>
                        <a:t>)</a:t>
                      </a:r>
                      <a:endParaRPr b="1" sz="800">
                        <a:latin typeface="Lato"/>
                        <a:ea typeface="Lato"/>
                        <a:cs typeface="Lato"/>
                        <a:sym typeface="Lato"/>
                      </a:endParaRPr>
                    </a:p>
                  </a:txBody>
                  <a:tcPr marT="19050"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r>
              <a:tr h="207850">
                <a:tc>
                  <a:txBody>
                    <a:bodyPr/>
                    <a:lstStyle/>
                    <a:p>
                      <a:pPr indent="0" lvl="0" marL="0" rtl="0" algn="ctr">
                        <a:lnSpc>
                          <a:spcPct val="115000"/>
                        </a:lnSpc>
                        <a:spcBef>
                          <a:spcPts val="0"/>
                        </a:spcBef>
                        <a:spcAft>
                          <a:spcPts val="0"/>
                        </a:spcAft>
                        <a:buNone/>
                      </a:pPr>
                      <a:r>
                        <a:rPr b="1" lang="en" sz="800">
                          <a:latin typeface="Lato"/>
                          <a:ea typeface="Lato"/>
                          <a:cs typeface="Lato"/>
                          <a:sym typeface="Lato"/>
                        </a:rPr>
                        <a:t>Interested</a:t>
                      </a:r>
                      <a:endParaRPr b="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1,000</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25%</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n/a</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07850">
                <a:tc>
                  <a:txBody>
                    <a:bodyPr/>
                    <a:lstStyle/>
                    <a:p>
                      <a:pPr indent="0" lvl="0" marL="0" rtl="0" algn="ctr">
                        <a:lnSpc>
                          <a:spcPct val="115000"/>
                        </a:lnSpc>
                        <a:spcBef>
                          <a:spcPts val="0"/>
                        </a:spcBef>
                        <a:spcAft>
                          <a:spcPts val="0"/>
                        </a:spcAft>
                        <a:buNone/>
                      </a:pPr>
                      <a:r>
                        <a:rPr b="1" lang="en" sz="800">
                          <a:latin typeface="Lato"/>
                          <a:ea typeface="Lato"/>
                          <a:cs typeface="Lato"/>
                          <a:sym typeface="Lato"/>
                        </a:rPr>
                        <a:t>Lead</a:t>
                      </a:r>
                      <a:endParaRPr b="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470</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30%</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400</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07850">
                <a:tc>
                  <a:txBody>
                    <a:bodyPr/>
                    <a:lstStyle/>
                    <a:p>
                      <a:pPr indent="0" lvl="0" marL="0" rtl="0" algn="ctr">
                        <a:lnSpc>
                          <a:spcPct val="115000"/>
                        </a:lnSpc>
                        <a:spcBef>
                          <a:spcPts val="0"/>
                        </a:spcBef>
                        <a:spcAft>
                          <a:spcPts val="0"/>
                        </a:spcAft>
                        <a:buNone/>
                      </a:pPr>
                      <a:r>
                        <a:rPr b="1" lang="en" sz="800">
                          <a:latin typeface="Lato"/>
                          <a:ea typeface="Lato"/>
                          <a:cs typeface="Lato"/>
                          <a:sym typeface="Lato"/>
                        </a:rPr>
                        <a:t>Qualification</a:t>
                      </a:r>
                      <a:endParaRPr b="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200</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40%</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600</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07850">
                <a:tc>
                  <a:txBody>
                    <a:bodyPr/>
                    <a:lstStyle/>
                    <a:p>
                      <a:pPr indent="0" lvl="0" marL="0" rtl="0" algn="ctr">
                        <a:lnSpc>
                          <a:spcPct val="115000"/>
                        </a:lnSpc>
                        <a:spcBef>
                          <a:spcPts val="0"/>
                        </a:spcBef>
                        <a:spcAft>
                          <a:spcPts val="0"/>
                        </a:spcAft>
                        <a:buNone/>
                      </a:pPr>
                      <a:r>
                        <a:rPr b="1" lang="en" sz="800">
                          <a:latin typeface="Lato"/>
                          <a:ea typeface="Lato"/>
                          <a:cs typeface="Lato"/>
                          <a:sym typeface="Lato"/>
                        </a:rPr>
                        <a:t>Demo</a:t>
                      </a:r>
                      <a:endParaRPr b="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80</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50%</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400</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07850">
                <a:tc>
                  <a:txBody>
                    <a:bodyPr/>
                    <a:lstStyle/>
                    <a:p>
                      <a:pPr indent="0" lvl="0" marL="0" rtl="0" algn="ctr">
                        <a:lnSpc>
                          <a:spcPct val="115000"/>
                        </a:lnSpc>
                        <a:spcBef>
                          <a:spcPts val="0"/>
                        </a:spcBef>
                        <a:spcAft>
                          <a:spcPts val="0"/>
                        </a:spcAft>
                        <a:buNone/>
                      </a:pPr>
                      <a:r>
                        <a:rPr b="1" lang="en" sz="800">
                          <a:latin typeface="Lato"/>
                          <a:ea typeface="Lato"/>
                          <a:cs typeface="Lato"/>
                          <a:sym typeface="Lato"/>
                        </a:rPr>
                        <a:t>Negotiation</a:t>
                      </a:r>
                      <a:endParaRPr b="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45</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60%</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300</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07850">
                <a:tc>
                  <a:txBody>
                    <a:bodyPr/>
                    <a:lstStyle/>
                    <a:p>
                      <a:pPr indent="0" lvl="0" marL="0" rtl="0" algn="ctr">
                        <a:lnSpc>
                          <a:spcPct val="115000"/>
                        </a:lnSpc>
                        <a:spcBef>
                          <a:spcPts val="0"/>
                        </a:spcBef>
                        <a:spcAft>
                          <a:spcPts val="0"/>
                        </a:spcAft>
                        <a:buNone/>
                      </a:pPr>
                      <a:r>
                        <a:rPr b="1" lang="en" sz="800">
                          <a:latin typeface="Lato"/>
                          <a:ea typeface="Lato"/>
                          <a:cs typeface="Lato"/>
                          <a:sym typeface="Lato"/>
                        </a:rPr>
                        <a:t>Proposal</a:t>
                      </a:r>
                      <a:endParaRPr b="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40</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4</a:t>
                      </a:r>
                      <a:r>
                        <a:rPr i="1" lang="en" sz="800">
                          <a:latin typeface="Lato"/>
                          <a:ea typeface="Lato"/>
                          <a:cs typeface="Lato"/>
                          <a:sym typeface="Lato"/>
                        </a:rPr>
                        <a:t>0%</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800">
                          <a:latin typeface="Lato"/>
                          <a:ea typeface="Lato"/>
                          <a:cs typeface="Lato"/>
                          <a:sym typeface="Lato"/>
                        </a:rPr>
                        <a:t>250</a:t>
                      </a:r>
                      <a:endParaRPr i="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1"/>
          <p:cNvSpPr txBox="1"/>
          <p:nvPr>
            <p:ph type="title"/>
          </p:nvPr>
        </p:nvSpPr>
        <p:spPr>
          <a:xfrm>
            <a:off x="293250" y="216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Forecast: ARR </a:t>
            </a:r>
            <a:endParaRPr>
              <a:latin typeface="Lato"/>
              <a:ea typeface="Lato"/>
              <a:cs typeface="Lato"/>
              <a:sym typeface="Lato"/>
            </a:endParaRPr>
          </a:p>
        </p:txBody>
      </p:sp>
      <p:sp>
        <p:nvSpPr>
          <p:cNvPr id="262" name="Google Shape;262;p31"/>
          <p:cNvSpPr txBox="1"/>
          <p:nvPr>
            <p:ph type="title"/>
          </p:nvPr>
        </p:nvSpPr>
        <p:spPr>
          <a:xfrm>
            <a:off x="8123700" y="385825"/>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rPr>
              <a:t>5</a:t>
            </a:r>
            <a:r>
              <a:rPr b="0" lang="en" sz="1000">
                <a:solidFill>
                  <a:srgbClr val="666666"/>
                </a:solidFill>
                <a:latin typeface="Lato"/>
                <a:ea typeface="Lato"/>
                <a:cs typeface="Lato"/>
                <a:sym typeface="Lato"/>
              </a:rPr>
              <a:t> minutes</a:t>
            </a:r>
            <a:endParaRPr b="0" sz="1000">
              <a:solidFill>
                <a:srgbClr val="666666"/>
              </a:solidFill>
              <a:latin typeface="Lato"/>
              <a:ea typeface="Lato"/>
              <a:cs typeface="Lato"/>
              <a:sym typeface="Lato"/>
            </a:endParaRPr>
          </a:p>
        </p:txBody>
      </p:sp>
      <p:pic>
        <p:nvPicPr>
          <p:cNvPr id="263" name="Google Shape;263;p31"/>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264" name="Google Shape;264;p31"/>
          <p:cNvSpPr txBox="1"/>
          <p:nvPr>
            <p:ph type="title"/>
          </p:nvPr>
        </p:nvSpPr>
        <p:spPr>
          <a:xfrm>
            <a:off x="5156450" y="385177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David Sacks</a:t>
            </a:r>
            <a:endParaRPr b="1" sz="1000"/>
          </a:p>
        </p:txBody>
      </p:sp>
      <p:sp>
        <p:nvSpPr>
          <p:cNvPr id="265" name="Google Shape;265;p31"/>
          <p:cNvSpPr txBox="1"/>
          <p:nvPr>
            <p:ph type="title"/>
          </p:nvPr>
        </p:nvSpPr>
        <p:spPr>
          <a:xfrm>
            <a:off x="5156450" y="4134025"/>
            <a:ext cx="3926700" cy="951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lang="en" sz="1000">
                <a:solidFill>
                  <a:schemeClr val="dk2"/>
                </a:solidFill>
                <a:latin typeface="Lato Light"/>
                <a:ea typeface="Lato Light"/>
                <a:cs typeface="Lato Light"/>
                <a:sym typeface="Lato Light"/>
              </a:rPr>
              <a:t>“</a:t>
            </a:r>
            <a:r>
              <a:rPr b="0" lang="en" sz="1000">
                <a:solidFill>
                  <a:schemeClr val="dk2"/>
                </a:solidFill>
                <a:latin typeface="Lato Light"/>
                <a:ea typeface="Lato Light"/>
                <a:cs typeface="Lato Light"/>
                <a:sym typeface="Lato Light"/>
              </a:rPr>
              <a:t>I’m a fan of using this waterfall chart to track topline forecast over time as compared to original plan. I like this tool because it incentivizes operators to reforecast accurately and often; I appreciate when founders do this because it is hard to track what has changed over the course of the year. This keeps everyone on the same page. ”</a:t>
            </a:r>
            <a:endParaRPr b="0" sz="1000">
              <a:solidFill>
                <a:schemeClr val="dk2"/>
              </a:solidFill>
              <a:latin typeface="Lato Light"/>
              <a:ea typeface="Lato Light"/>
              <a:cs typeface="Lato Light"/>
              <a:sym typeface="Lato Light"/>
            </a:endParaRPr>
          </a:p>
        </p:txBody>
      </p:sp>
      <p:graphicFrame>
        <p:nvGraphicFramePr>
          <p:cNvPr id="266" name="Google Shape;266;p31"/>
          <p:cNvGraphicFramePr/>
          <p:nvPr/>
        </p:nvGraphicFramePr>
        <p:xfrm>
          <a:off x="311700" y="713163"/>
          <a:ext cx="3000000" cy="3000000"/>
        </p:xfrm>
        <a:graphic>
          <a:graphicData uri="http://schemas.openxmlformats.org/drawingml/2006/table">
            <a:tbl>
              <a:tblPr>
                <a:noFill/>
                <a:tableStyleId>{43A15CD1-6D5A-41F3-AE15-858E4B404909}</a:tableStyleId>
              </a:tblPr>
              <a:tblGrid>
                <a:gridCol w="972800"/>
                <a:gridCol w="617150"/>
                <a:gridCol w="585775"/>
                <a:gridCol w="585775"/>
                <a:gridCol w="585775"/>
                <a:gridCol w="585775"/>
                <a:gridCol w="585775"/>
                <a:gridCol w="585775"/>
                <a:gridCol w="585775"/>
                <a:gridCol w="585775"/>
                <a:gridCol w="585775"/>
                <a:gridCol w="585775"/>
                <a:gridCol w="585775"/>
                <a:gridCol w="585775"/>
              </a:tblGrid>
              <a:tr h="243050">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J</a:t>
                      </a:r>
                      <a:r>
                        <a:rPr b="1" lang="en" sz="800">
                          <a:latin typeface="Lato"/>
                          <a:ea typeface="Lato"/>
                          <a:cs typeface="Lato"/>
                          <a:sym typeface="Lato"/>
                        </a:rPr>
                        <a:t>an-2</a:t>
                      </a:r>
                      <a:r>
                        <a:rPr b="1" lang="en" sz="800">
                          <a:latin typeface="Lato"/>
                          <a:ea typeface="Lato"/>
                          <a:cs typeface="Lato"/>
                          <a:sym typeface="Lato"/>
                        </a:rPr>
                        <a:t>5</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Feb-25</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Mar-25</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Apr-25</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May-25</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Jun-25</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Jul-25</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Aug-25</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Sep-25</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Oct-25</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Nov-25</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Dec-25</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206250">
                <a:tc>
                  <a:txBody>
                    <a:bodyPr/>
                    <a:lstStyle/>
                    <a:p>
                      <a:pPr indent="0" lvl="0" marL="0" rtl="0" algn="l">
                        <a:lnSpc>
                          <a:spcPct val="115000"/>
                        </a:lnSpc>
                        <a:spcBef>
                          <a:spcPts val="0"/>
                        </a:spcBef>
                        <a:spcAft>
                          <a:spcPts val="0"/>
                        </a:spcAft>
                        <a:buNone/>
                      </a:pPr>
                      <a:r>
                        <a:rPr lang="en" sz="800">
                          <a:latin typeface="Lato"/>
                          <a:ea typeface="Lato"/>
                          <a:cs typeface="Lato"/>
                          <a:sym typeface="Lato"/>
                        </a:rPr>
                        <a:t>Original Plan</a:t>
                      </a:r>
                      <a:endParaRPr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7</a:t>
                      </a:r>
                      <a:r>
                        <a:rPr lang="en" sz="800">
                          <a:latin typeface="Lato"/>
                          <a:ea typeface="Lato"/>
                          <a:cs typeface="Lato"/>
                          <a:sym typeface="Lato"/>
                        </a:rPr>
                        <a:t>00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880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solidFill>
                            <a:schemeClr val="dk1"/>
                          </a:solidFill>
                          <a:latin typeface="Lato"/>
                          <a:ea typeface="Lato"/>
                          <a:cs typeface="Lato"/>
                          <a:sym typeface="Lato"/>
                        </a:rPr>
                        <a:t>1,200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1,350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1,550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1720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1,800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1,980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2,100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2,250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2,450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2,660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250">
                <a:tc>
                  <a:txBody>
                    <a:bodyPr/>
                    <a:lstStyle/>
                    <a:p>
                      <a:pPr indent="0" lvl="0" marL="0" rtl="0" algn="l">
                        <a:lnSpc>
                          <a:spcPct val="115000"/>
                        </a:lnSpc>
                        <a:spcBef>
                          <a:spcPts val="0"/>
                        </a:spcBef>
                        <a:spcAft>
                          <a:spcPts val="0"/>
                        </a:spcAft>
                        <a:buNone/>
                      </a:pPr>
                      <a:r>
                        <a:rPr i="1" lang="en" sz="800">
                          <a:latin typeface="Lato"/>
                          <a:ea typeface="Lato"/>
                          <a:cs typeface="Lato"/>
                          <a:sym typeface="Lato"/>
                        </a:rPr>
                        <a:t>New Forecast</a:t>
                      </a:r>
                      <a:endParaRPr i="1"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Jan-25</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7</a:t>
                      </a:r>
                      <a:r>
                        <a:rPr b="1" lang="en" sz="800">
                          <a:latin typeface="Lato"/>
                          <a:ea typeface="Lato"/>
                          <a:cs typeface="Lato"/>
                          <a:sym typeface="Lato"/>
                        </a:rPr>
                        <a:t>00</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880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solidFill>
                            <a:schemeClr val="dk1"/>
                          </a:solidFill>
                          <a:latin typeface="Lato"/>
                          <a:ea typeface="Lato"/>
                          <a:cs typeface="Lato"/>
                          <a:sym typeface="Lato"/>
                        </a:rPr>
                        <a:t>1,200</a:t>
                      </a:r>
                      <a:endParaRPr sz="800">
                        <a:solidFill>
                          <a:schemeClr val="dk1"/>
                        </a:solidFill>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800">
                          <a:solidFill>
                            <a:schemeClr val="dk1"/>
                          </a:solidFill>
                          <a:latin typeface="Lato"/>
                          <a:ea typeface="Lato"/>
                          <a:cs typeface="Lato"/>
                          <a:sym typeface="Lato"/>
                        </a:rPr>
                        <a:t>1,350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1,550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1,720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1,800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1,980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2,100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2,250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2,450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2,660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06250">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Feb-25</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890</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lang="en" sz="800">
                          <a:solidFill>
                            <a:schemeClr val="dk1"/>
                          </a:solidFill>
                          <a:latin typeface="Lato"/>
                          <a:ea typeface="Lato"/>
                          <a:cs typeface="Lato"/>
                          <a:sym typeface="Lato"/>
                        </a:rPr>
                        <a:t>1,200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800">
                          <a:solidFill>
                            <a:schemeClr val="dk1"/>
                          </a:solidFill>
                          <a:latin typeface="Lato"/>
                          <a:ea typeface="Lato"/>
                          <a:cs typeface="Lato"/>
                          <a:sym typeface="Lato"/>
                        </a:rPr>
                        <a:t>1,350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1,600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1,750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1,800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solidFill>
                            <a:schemeClr val="dk1"/>
                          </a:solidFill>
                          <a:latin typeface="Lato"/>
                          <a:ea typeface="Lato"/>
                          <a:cs typeface="Lato"/>
                          <a:sym typeface="Lato"/>
                        </a:rPr>
                        <a:t>1,980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2,100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2,250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2,450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2,660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06250">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Mar-25</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latin typeface="Lato"/>
                          <a:ea typeface="Lato"/>
                          <a:cs typeface="Lato"/>
                          <a:sym typeface="Lato"/>
                        </a:rPr>
                        <a:t>1,195</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9999"/>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800">
                          <a:solidFill>
                            <a:schemeClr val="dk1"/>
                          </a:solidFill>
                          <a:latin typeface="Lato"/>
                          <a:ea typeface="Lato"/>
                          <a:cs typeface="Lato"/>
                          <a:sym typeface="Lato"/>
                        </a:rPr>
                        <a:t>1,350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1,600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1,700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1,780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solidFill>
                            <a:schemeClr val="dk1"/>
                          </a:solidFill>
                          <a:latin typeface="Lato"/>
                          <a:ea typeface="Lato"/>
                          <a:cs typeface="Lato"/>
                          <a:sym typeface="Lato"/>
                        </a:rPr>
                        <a:t>1,980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2,100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2,250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2,450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lang="en" sz="800">
                          <a:latin typeface="Lato"/>
                          <a:ea typeface="Lato"/>
                          <a:cs typeface="Lato"/>
                          <a:sym typeface="Lato"/>
                        </a:rPr>
                        <a:t>2,660</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06250">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Apr-25</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06250">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May-25</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06250">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Jun-25</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06250">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Jul-25</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06250">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Aug-25</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06250">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Sep-25</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06250">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Oct-25</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06250">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Nov-25</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06250">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B7B7B7"/>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Dec-25</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27425"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bl>
          </a:graphicData>
        </a:graphic>
      </p:graphicFrame>
      <p:graphicFrame>
        <p:nvGraphicFramePr>
          <p:cNvPr id="267" name="Google Shape;267;p31"/>
          <p:cNvGraphicFramePr/>
          <p:nvPr/>
        </p:nvGraphicFramePr>
        <p:xfrm>
          <a:off x="311700" y="3851775"/>
          <a:ext cx="3000000" cy="3000000"/>
        </p:xfrm>
        <a:graphic>
          <a:graphicData uri="http://schemas.openxmlformats.org/drawingml/2006/table">
            <a:tbl>
              <a:tblPr>
                <a:noFill/>
                <a:tableStyleId>{43A15CD1-6D5A-41F3-AE15-858E4B404909}</a:tableStyleId>
              </a:tblPr>
              <a:tblGrid>
                <a:gridCol w="972800"/>
                <a:gridCol w="2365300"/>
              </a:tblGrid>
              <a:tr h="219475">
                <a:tc>
                  <a:txBody>
                    <a:bodyPr/>
                    <a:lstStyle/>
                    <a:p>
                      <a:pPr indent="0" lvl="0" marL="0" rtl="0" algn="l">
                        <a:spcBef>
                          <a:spcPts val="0"/>
                        </a:spcBef>
                        <a:spcAft>
                          <a:spcPts val="0"/>
                        </a:spcAft>
                        <a:buNone/>
                      </a:pPr>
                      <a:r>
                        <a:t/>
                      </a:r>
                      <a:endParaRPr sz="900"/>
                    </a:p>
                  </a:txBody>
                  <a:tcPr marT="19050" marB="19050"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900"/>
                        <a:t>=FORECAST</a:t>
                      </a:r>
                      <a:endParaRPr sz="900"/>
                    </a:p>
                  </a:txBody>
                  <a:tcPr marT="19050" marB="19050" marR="91425" marL="9142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31000">
                <a:tc>
                  <a:txBody>
                    <a:bodyPr/>
                    <a:lstStyle/>
                    <a:p>
                      <a:pPr indent="0" lvl="0" marL="0" rtl="0" algn="l">
                        <a:spcBef>
                          <a:spcPts val="0"/>
                        </a:spcBef>
                        <a:spcAft>
                          <a:spcPts val="0"/>
                        </a:spcAft>
                        <a:buNone/>
                      </a:pPr>
                      <a:r>
                        <a:t/>
                      </a:r>
                      <a:endParaRPr sz="900"/>
                    </a:p>
                  </a:txBody>
                  <a:tcPr marT="19050" marB="19050"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B6D7A8"/>
                    </a:solidFill>
                  </a:tcPr>
                </a:tc>
                <a:tc>
                  <a:txBody>
                    <a:bodyPr/>
                    <a:lstStyle/>
                    <a:p>
                      <a:pPr indent="0" lvl="0" marL="0" rtl="0" algn="l">
                        <a:lnSpc>
                          <a:spcPct val="115000"/>
                        </a:lnSpc>
                        <a:spcBef>
                          <a:spcPts val="0"/>
                        </a:spcBef>
                        <a:spcAft>
                          <a:spcPts val="0"/>
                        </a:spcAft>
                        <a:buNone/>
                      </a:pPr>
                      <a:r>
                        <a:rPr lang="en" sz="900"/>
                        <a:t>=BEAT ORIGINAL PLAN</a:t>
                      </a:r>
                      <a:endParaRPr sz="900"/>
                    </a:p>
                  </a:txBody>
                  <a:tcPr marT="19050" marB="19050" marR="91425" marL="9142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36700">
                <a:tc>
                  <a:txBody>
                    <a:bodyPr/>
                    <a:lstStyle/>
                    <a:p>
                      <a:pPr indent="0" lvl="0" marL="0" rtl="0" algn="l">
                        <a:spcBef>
                          <a:spcPts val="0"/>
                        </a:spcBef>
                        <a:spcAft>
                          <a:spcPts val="0"/>
                        </a:spcAft>
                        <a:buNone/>
                      </a:pPr>
                      <a:r>
                        <a:t/>
                      </a:r>
                      <a:endParaRPr sz="900"/>
                    </a:p>
                  </a:txBody>
                  <a:tcPr marT="19050" marB="19050"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en" sz="900"/>
                        <a:t>=MISSED ORIGINAL PLAN</a:t>
                      </a:r>
                      <a:endParaRPr sz="900"/>
                    </a:p>
                  </a:txBody>
                  <a:tcPr marT="19050" marB="19050" marR="91425" marL="9142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cxnSp>
        <p:nvCxnSpPr>
          <p:cNvPr id="268" name="Google Shape;268;p31"/>
          <p:cNvCxnSpPr/>
          <p:nvPr/>
        </p:nvCxnSpPr>
        <p:spPr>
          <a:xfrm>
            <a:off x="5250700" y="4162200"/>
            <a:ext cx="165600" cy="0"/>
          </a:xfrm>
          <a:prstGeom prst="straightConnector1">
            <a:avLst/>
          </a:prstGeom>
          <a:noFill/>
          <a:ln cap="flat" cmpd="sng" w="19050">
            <a:solidFill>
              <a:srgbClr val="BE0026"/>
            </a:solidFill>
            <a:prstDash val="solid"/>
            <a:round/>
            <a:headEnd len="med" w="med" type="none"/>
            <a:tailEnd len="med" w="med" type="none"/>
          </a:ln>
        </p:spPr>
      </p:cxnSp>
      <p:pic>
        <p:nvPicPr>
          <p:cNvPr id="269" name="Google Shape;269;p31"/>
          <p:cNvPicPr preferRelativeResize="0"/>
          <p:nvPr/>
        </p:nvPicPr>
        <p:blipFill>
          <a:blip r:embed="rId4">
            <a:alphaModFix/>
          </a:blip>
          <a:stretch>
            <a:fillRect/>
          </a:stretch>
        </p:blipFill>
        <p:spPr>
          <a:xfrm>
            <a:off x="4506350" y="4279763"/>
            <a:ext cx="585216" cy="5852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2"/>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Sales Update</a:t>
            </a:r>
            <a:endParaRPr>
              <a:latin typeface="Lato"/>
              <a:ea typeface="Lato"/>
              <a:cs typeface="Lato"/>
              <a:sym typeface="Lato"/>
            </a:endParaRPr>
          </a:p>
        </p:txBody>
      </p:sp>
      <p:sp>
        <p:nvSpPr>
          <p:cNvPr id="275" name="Google Shape;275;p32"/>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rPr>
              <a:t>5</a:t>
            </a:r>
            <a:r>
              <a:rPr b="0" lang="en" sz="1000">
                <a:solidFill>
                  <a:srgbClr val="666666"/>
                </a:solidFill>
                <a:latin typeface="Lato"/>
                <a:ea typeface="Lato"/>
                <a:cs typeface="Lato"/>
                <a:sym typeface="Lato"/>
              </a:rPr>
              <a:t> minutes</a:t>
            </a:r>
            <a:endParaRPr b="0" sz="1000">
              <a:solidFill>
                <a:srgbClr val="666666"/>
              </a:solidFill>
              <a:latin typeface="Lato"/>
              <a:ea typeface="Lato"/>
              <a:cs typeface="Lato"/>
              <a:sym typeface="Lato"/>
            </a:endParaRPr>
          </a:p>
        </p:txBody>
      </p:sp>
      <p:pic>
        <p:nvPicPr>
          <p:cNvPr id="276" name="Google Shape;276;p32"/>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277" name="Google Shape;277;p32"/>
          <p:cNvSpPr txBox="1"/>
          <p:nvPr/>
        </p:nvSpPr>
        <p:spPr>
          <a:xfrm>
            <a:off x="445100" y="1040400"/>
            <a:ext cx="7196100" cy="189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333333"/>
                </a:solidFill>
                <a:latin typeface="Lato"/>
                <a:ea typeface="Lato"/>
                <a:cs typeface="Lato"/>
                <a:sym typeface="Lato"/>
              </a:rPr>
              <a:t>Sales Rep Performance </a:t>
            </a:r>
            <a:endParaRPr b="1" sz="1600">
              <a:solidFill>
                <a:srgbClr val="333333"/>
              </a:solidFill>
              <a:latin typeface="Lato"/>
              <a:ea typeface="Lato"/>
              <a:cs typeface="Lato"/>
              <a:sym typeface="Lato"/>
            </a:endParaRPr>
          </a:p>
          <a:p>
            <a:pPr indent="0" lvl="0" marL="45720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a:p>
            <a:pPr indent="0" lvl="0" marL="0" rtl="0" algn="l">
              <a:lnSpc>
                <a:spcPct val="115000"/>
              </a:lnSpc>
              <a:spcBef>
                <a:spcPts val="0"/>
              </a:spcBef>
              <a:spcAft>
                <a:spcPts val="0"/>
              </a:spcAft>
              <a:buNone/>
            </a:pPr>
            <a:r>
              <a:t/>
            </a:r>
            <a:endParaRPr>
              <a:solidFill>
                <a:srgbClr val="333333"/>
              </a:solidFill>
              <a:latin typeface="Lato Light"/>
              <a:ea typeface="Lato Light"/>
              <a:cs typeface="Lato Light"/>
              <a:sym typeface="Lato Light"/>
            </a:endParaRPr>
          </a:p>
          <a:p>
            <a:pPr indent="0" lvl="0" marL="45720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p:txBody>
      </p:sp>
      <p:graphicFrame>
        <p:nvGraphicFramePr>
          <p:cNvPr id="278" name="Google Shape;278;p32"/>
          <p:cNvGraphicFramePr/>
          <p:nvPr/>
        </p:nvGraphicFramePr>
        <p:xfrm>
          <a:off x="1787575" y="1458150"/>
          <a:ext cx="3000000" cy="3000000"/>
        </p:xfrm>
        <a:graphic>
          <a:graphicData uri="http://schemas.openxmlformats.org/drawingml/2006/table">
            <a:tbl>
              <a:tblPr>
                <a:noFill/>
                <a:tableStyleId>{43A15CD1-6D5A-41F3-AE15-858E4B404909}</a:tableStyleId>
              </a:tblPr>
              <a:tblGrid>
                <a:gridCol w="931700"/>
                <a:gridCol w="732850"/>
                <a:gridCol w="794850"/>
                <a:gridCol w="1057275"/>
                <a:gridCol w="975450"/>
                <a:gridCol w="897650"/>
              </a:tblGrid>
              <a:tr h="200025">
                <a:tc>
                  <a:txBody>
                    <a:bodyPr/>
                    <a:lstStyle/>
                    <a:p>
                      <a:pPr indent="0" lvl="0" marL="0" rtl="0" algn="ctr">
                        <a:lnSpc>
                          <a:spcPct val="115000"/>
                        </a:lnSpc>
                        <a:spcBef>
                          <a:spcPts val="0"/>
                        </a:spcBef>
                        <a:spcAft>
                          <a:spcPts val="0"/>
                        </a:spcAft>
                        <a:buNone/>
                      </a:pPr>
                      <a:r>
                        <a:rPr b="1" lang="en" sz="900">
                          <a:latin typeface="Lato"/>
                          <a:ea typeface="Lato"/>
                          <a:cs typeface="Lato"/>
                          <a:sym typeface="Lato"/>
                        </a:rPr>
                        <a:t>Sales Rep</a:t>
                      </a:r>
                      <a:endParaRPr b="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900">
                          <a:latin typeface="Lato"/>
                          <a:ea typeface="Lato"/>
                          <a:cs typeface="Lato"/>
                          <a:sym typeface="Lato"/>
                        </a:rPr>
                        <a:t>Deals Closed</a:t>
                      </a:r>
                      <a:endParaRPr b="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900">
                          <a:latin typeface="Lato"/>
                          <a:ea typeface="Lato"/>
                          <a:cs typeface="Lato"/>
                          <a:sym typeface="Lato"/>
                        </a:rPr>
                        <a:t>Bookings</a:t>
                      </a:r>
                      <a:endParaRPr b="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900">
                          <a:latin typeface="Lato"/>
                          <a:ea typeface="Lato"/>
                          <a:cs typeface="Lato"/>
                          <a:sym typeface="Lato"/>
                        </a:rPr>
                        <a:t>New ARR</a:t>
                      </a:r>
                      <a:endParaRPr b="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900">
                          <a:latin typeface="Lato"/>
                          <a:ea typeface="Lato"/>
                          <a:cs typeface="Lato"/>
                          <a:sym typeface="Lato"/>
                        </a:rPr>
                        <a:t>Bookings Quota</a:t>
                      </a:r>
                      <a:endParaRPr b="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900">
                          <a:latin typeface="Lato"/>
                          <a:ea typeface="Lato"/>
                          <a:cs typeface="Lato"/>
                          <a:sym typeface="Lato"/>
                        </a:rPr>
                        <a:t>Quota Attained</a:t>
                      </a:r>
                      <a:endParaRPr b="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200025">
                <a:tc>
                  <a:txBody>
                    <a:bodyPr/>
                    <a:lstStyle/>
                    <a:p>
                      <a:pPr indent="0" lvl="0" marL="0" rtl="0" algn="l">
                        <a:lnSpc>
                          <a:spcPct val="115000"/>
                        </a:lnSpc>
                        <a:spcBef>
                          <a:spcPts val="0"/>
                        </a:spcBef>
                        <a:spcAft>
                          <a:spcPts val="0"/>
                        </a:spcAft>
                        <a:buNone/>
                      </a:pPr>
                      <a:r>
                        <a:rPr lang="en" sz="900">
                          <a:latin typeface="Lato"/>
                          <a:ea typeface="Lato"/>
                          <a:cs typeface="Lato"/>
                          <a:sym typeface="Lato"/>
                        </a:rPr>
                        <a:t>Sales Rep 1</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8</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$150,000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$75,000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$120,000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125%</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r h="200025">
                <a:tc>
                  <a:txBody>
                    <a:bodyPr/>
                    <a:lstStyle/>
                    <a:p>
                      <a:pPr indent="0" lvl="0" marL="0" rtl="0" algn="l">
                        <a:lnSpc>
                          <a:spcPct val="115000"/>
                        </a:lnSpc>
                        <a:spcBef>
                          <a:spcPts val="0"/>
                        </a:spcBef>
                        <a:spcAft>
                          <a:spcPts val="0"/>
                        </a:spcAft>
                        <a:buNone/>
                      </a:pPr>
                      <a:r>
                        <a:rPr lang="en" sz="900">
                          <a:latin typeface="Lato"/>
                          <a:ea typeface="Lato"/>
                          <a:cs typeface="Lato"/>
                          <a:sym typeface="Lato"/>
                        </a:rPr>
                        <a:t>Sales Rep 2</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$50,000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117%</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r h="200025">
                <a:tc>
                  <a:txBody>
                    <a:bodyPr/>
                    <a:lstStyle/>
                    <a:p>
                      <a:pPr indent="0" lvl="0" marL="0" rtl="0" algn="l">
                        <a:lnSpc>
                          <a:spcPct val="115000"/>
                        </a:lnSpc>
                        <a:spcBef>
                          <a:spcPts val="0"/>
                        </a:spcBef>
                        <a:spcAft>
                          <a:spcPts val="0"/>
                        </a:spcAft>
                        <a:buNone/>
                      </a:pPr>
                      <a:r>
                        <a:rPr lang="en" sz="900">
                          <a:latin typeface="Lato"/>
                          <a:ea typeface="Lato"/>
                          <a:cs typeface="Lato"/>
                          <a:sym typeface="Lato"/>
                        </a:rPr>
                        <a:t>Sales Rep 3</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$110,000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$80,000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110%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r h="200025">
                <a:tc>
                  <a:txBody>
                    <a:bodyPr/>
                    <a:lstStyle/>
                    <a:p>
                      <a:pPr indent="0" lvl="0" marL="0" rtl="0" algn="l">
                        <a:lnSpc>
                          <a:spcPct val="115000"/>
                        </a:lnSpc>
                        <a:spcBef>
                          <a:spcPts val="0"/>
                        </a:spcBef>
                        <a:spcAft>
                          <a:spcPts val="0"/>
                        </a:spcAft>
                        <a:buNone/>
                      </a:pPr>
                      <a:r>
                        <a:rPr lang="en" sz="900">
                          <a:latin typeface="Lato"/>
                          <a:ea typeface="Lato"/>
                          <a:cs typeface="Lato"/>
                          <a:sym typeface="Lato"/>
                        </a:rPr>
                        <a:t>Sales Rep 4</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9</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$85,000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$50,000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$80,000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106%</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r h="200025">
                <a:tc>
                  <a:txBody>
                    <a:bodyPr/>
                    <a:lstStyle/>
                    <a:p>
                      <a:pPr indent="0" lvl="0" marL="0" rtl="0" algn="l">
                        <a:lnSpc>
                          <a:spcPct val="115000"/>
                        </a:lnSpc>
                        <a:spcBef>
                          <a:spcPts val="0"/>
                        </a:spcBef>
                        <a:spcAft>
                          <a:spcPts val="0"/>
                        </a:spcAft>
                        <a:buNone/>
                      </a:pPr>
                      <a:r>
                        <a:rPr lang="en" sz="900">
                          <a:latin typeface="Lato"/>
                          <a:ea typeface="Lato"/>
                          <a:cs typeface="Lato"/>
                          <a:sym typeface="Lato"/>
                        </a:rPr>
                        <a:t>Sales Rep 5</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900">
                          <a:latin typeface="Lato"/>
                          <a:ea typeface="Lato"/>
                          <a:cs typeface="Lato"/>
                          <a:sym typeface="Lato"/>
                        </a:rPr>
                        <a:t>4</a:t>
                      </a:r>
                      <a:endParaRPr i="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$50,000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r h="200025">
                <a:tc>
                  <a:txBody>
                    <a:bodyPr/>
                    <a:lstStyle/>
                    <a:p>
                      <a:pPr indent="0" lvl="0" marL="0" rtl="0" algn="l">
                        <a:lnSpc>
                          <a:spcPct val="115000"/>
                        </a:lnSpc>
                        <a:spcBef>
                          <a:spcPts val="0"/>
                        </a:spcBef>
                        <a:spcAft>
                          <a:spcPts val="0"/>
                        </a:spcAft>
                        <a:buNone/>
                      </a:pPr>
                      <a:r>
                        <a:rPr lang="en" sz="900">
                          <a:latin typeface="Lato"/>
                          <a:ea typeface="Lato"/>
                          <a:cs typeface="Lato"/>
                          <a:sym typeface="Lato"/>
                        </a:rPr>
                        <a:t>Sales Rep 6</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i="1" lang="en" sz="900">
                          <a:latin typeface="Lato"/>
                          <a:ea typeface="Lato"/>
                          <a:cs typeface="Lato"/>
                          <a:sym typeface="Lato"/>
                        </a:rPr>
                        <a:t>3</a:t>
                      </a:r>
                      <a:endParaRPr i="1"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$180,000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$90,000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$200,000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90%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r>
              <a:tr h="200025">
                <a:tc>
                  <a:txBody>
                    <a:bodyPr/>
                    <a:lstStyle/>
                    <a:p>
                      <a:pPr indent="0" lvl="0" marL="0" rtl="0" algn="l">
                        <a:lnSpc>
                          <a:spcPct val="115000"/>
                        </a:lnSpc>
                        <a:spcBef>
                          <a:spcPts val="0"/>
                        </a:spcBef>
                        <a:spcAft>
                          <a:spcPts val="0"/>
                        </a:spcAft>
                        <a:buNone/>
                      </a:pPr>
                      <a:r>
                        <a:rPr lang="en" sz="900">
                          <a:latin typeface="Lato"/>
                          <a:ea typeface="Lato"/>
                          <a:cs typeface="Lato"/>
                          <a:sym typeface="Lato"/>
                        </a:rPr>
                        <a:t>Sales Rep 7</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3</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$50,000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80%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r>
              <a:tr h="200025">
                <a:tc>
                  <a:txBody>
                    <a:bodyPr/>
                    <a:lstStyle/>
                    <a:p>
                      <a:pPr indent="0" lvl="0" marL="0" rtl="0" algn="l">
                        <a:lnSpc>
                          <a:spcPct val="115000"/>
                        </a:lnSpc>
                        <a:spcBef>
                          <a:spcPts val="0"/>
                        </a:spcBef>
                        <a:spcAft>
                          <a:spcPts val="0"/>
                        </a:spcAft>
                        <a:buNone/>
                      </a:pPr>
                      <a:r>
                        <a:rPr lang="en" sz="900">
                          <a:latin typeface="Lato"/>
                          <a:ea typeface="Lato"/>
                          <a:cs typeface="Lato"/>
                          <a:sym typeface="Lato"/>
                        </a:rPr>
                        <a:t>Sales Rep 8</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$35,000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$30,000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$50,000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r>
              <a:tr h="200025">
                <a:tc>
                  <a:txBody>
                    <a:bodyPr/>
                    <a:lstStyle/>
                    <a:p>
                      <a:pPr indent="0" lvl="0" marL="0" rtl="0" algn="l">
                        <a:lnSpc>
                          <a:spcPct val="115000"/>
                        </a:lnSpc>
                        <a:spcBef>
                          <a:spcPts val="0"/>
                        </a:spcBef>
                        <a:spcAft>
                          <a:spcPts val="0"/>
                        </a:spcAft>
                        <a:buNone/>
                      </a:pPr>
                      <a:r>
                        <a:rPr lang="en" sz="900">
                          <a:latin typeface="Lato"/>
                          <a:ea typeface="Lato"/>
                          <a:cs typeface="Lato"/>
                          <a:sym typeface="Lato"/>
                        </a:rPr>
                        <a:t>Sales Rep 9</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$55,000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r>
              <a:tr h="200025">
                <a:tc>
                  <a:txBody>
                    <a:bodyPr/>
                    <a:lstStyle/>
                    <a:p>
                      <a:pPr indent="0" lvl="0" marL="0" rtl="0" algn="l">
                        <a:lnSpc>
                          <a:spcPct val="115000"/>
                        </a:lnSpc>
                        <a:spcBef>
                          <a:spcPts val="0"/>
                        </a:spcBef>
                        <a:spcAft>
                          <a:spcPts val="0"/>
                        </a:spcAft>
                        <a:buNone/>
                      </a:pPr>
                      <a:r>
                        <a:rPr lang="en" sz="900">
                          <a:latin typeface="Lato"/>
                          <a:ea typeface="Lato"/>
                          <a:cs typeface="Lato"/>
                          <a:sym typeface="Lato"/>
                        </a:rPr>
                        <a:t>Sales Rep 10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$75,000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$65,000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$150,000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50%</a:t>
                      </a:r>
                      <a:endParaRPr sz="9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CCC"/>
                    </a:solidFill>
                  </a:tcPr>
                </a:tc>
              </a:tr>
            </a:tbl>
          </a:graphicData>
        </a:graphic>
      </p:graphicFrame>
      <p:sp>
        <p:nvSpPr>
          <p:cNvPr id="279" name="Google Shape;279;p32"/>
          <p:cNvSpPr txBox="1"/>
          <p:nvPr>
            <p:ph type="title"/>
          </p:nvPr>
        </p:nvSpPr>
        <p:spPr>
          <a:xfrm>
            <a:off x="5709300" y="3720650"/>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David Sacks</a:t>
            </a:r>
            <a:endParaRPr b="1" sz="1000"/>
          </a:p>
        </p:txBody>
      </p:sp>
      <p:sp>
        <p:nvSpPr>
          <p:cNvPr id="280" name="Google Shape;280;p32"/>
          <p:cNvSpPr txBox="1"/>
          <p:nvPr/>
        </p:nvSpPr>
        <p:spPr>
          <a:xfrm>
            <a:off x="5694450" y="4043150"/>
            <a:ext cx="3238800" cy="88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2"/>
                </a:solidFill>
                <a:latin typeface="Lato Light"/>
                <a:ea typeface="Lato Light"/>
                <a:cs typeface="Lato Light"/>
                <a:sym typeface="Lato Light"/>
              </a:rPr>
              <a:t>“ I like to review sales rep performance stack ranked by quota attainment. Here, discuss sales team needs and potential hiring plan. ”</a:t>
            </a:r>
            <a:endParaRPr sz="1000">
              <a:solidFill>
                <a:schemeClr val="dk2"/>
              </a:solidFill>
              <a:latin typeface="Lato Light"/>
              <a:ea typeface="Lato Light"/>
              <a:cs typeface="Lato Light"/>
              <a:sym typeface="Lato Light"/>
            </a:endParaRPr>
          </a:p>
        </p:txBody>
      </p:sp>
      <p:cxnSp>
        <p:nvCxnSpPr>
          <p:cNvPr id="281" name="Google Shape;281;p32"/>
          <p:cNvCxnSpPr/>
          <p:nvPr/>
        </p:nvCxnSpPr>
        <p:spPr>
          <a:xfrm>
            <a:off x="5838650" y="4043138"/>
            <a:ext cx="165600" cy="0"/>
          </a:xfrm>
          <a:prstGeom prst="straightConnector1">
            <a:avLst/>
          </a:prstGeom>
          <a:noFill/>
          <a:ln cap="flat" cmpd="sng" w="19050">
            <a:solidFill>
              <a:srgbClr val="BE0026"/>
            </a:solidFill>
            <a:prstDash val="solid"/>
            <a:round/>
            <a:headEnd len="med" w="med" type="none"/>
            <a:tailEnd len="med" w="med" type="none"/>
          </a:ln>
        </p:spPr>
      </p:cxnSp>
      <p:pic>
        <p:nvPicPr>
          <p:cNvPr id="282" name="Google Shape;282;p32"/>
          <p:cNvPicPr preferRelativeResize="0"/>
          <p:nvPr/>
        </p:nvPicPr>
        <p:blipFill>
          <a:blip r:embed="rId4">
            <a:alphaModFix/>
          </a:blip>
          <a:stretch>
            <a:fillRect/>
          </a:stretch>
        </p:blipFill>
        <p:spPr>
          <a:xfrm>
            <a:off x="5075900" y="3839388"/>
            <a:ext cx="585216" cy="58521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3"/>
          <p:cNvSpPr txBox="1"/>
          <p:nvPr>
            <p:ph type="title"/>
          </p:nvPr>
        </p:nvSpPr>
        <p:spPr>
          <a:xfrm>
            <a:off x="311700" y="17582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Product</a:t>
            </a:r>
            <a:r>
              <a:rPr lang="en"/>
              <a:t> Update</a:t>
            </a:r>
            <a:endParaRPr>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4"/>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Product</a:t>
            </a:r>
            <a:r>
              <a:rPr lang="en">
                <a:latin typeface="Lato"/>
                <a:ea typeface="Lato"/>
                <a:cs typeface="Lato"/>
                <a:sym typeface="Lato"/>
              </a:rPr>
              <a:t> Update</a:t>
            </a:r>
            <a:endParaRPr>
              <a:latin typeface="Lato"/>
              <a:ea typeface="Lato"/>
              <a:cs typeface="Lato"/>
              <a:sym typeface="Lato"/>
            </a:endParaRPr>
          </a:p>
        </p:txBody>
      </p:sp>
      <p:sp>
        <p:nvSpPr>
          <p:cNvPr id="293" name="Google Shape;293;p34"/>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latin typeface="Lato"/>
                <a:ea typeface="Lato"/>
                <a:cs typeface="Lato"/>
                <a:sym typeface="Lato"/>
              </a:rPr>
              <a:t>1</a:t>
            </a:r>
            <a:r>
              <a:rPr b="0" lang="en" sz="1000">
                <a:solidFill>
                  <a:srgbClr val="666666"/>
                </a:solidFill>
              </a:rPr>
              <a:t>0</a:t>
            </a:r>
            <a:r>
              <a:rPr b="0" lang="en" sz="1000">
                <a:solidFill>
                  <a:srgbClr val="666666"/>
                </a:solidFill>
                <a:latin typeface="Lato"/>
                <a:ea typeface="Lato"/>
                <a:cs typeface="Lato"/>
                <a:sym typeface="Lato"/>
              </a:rPr>
              <a:t> minutes</a:t>
            </a:r>
            <a:endParaRPr b="0" sz="1000">
              <a:solidFill>
                <a:srgbClr val="666666"/>
              </a:solidFill>
              <a:latin typeface="Lato"/>
              <a:ea typeface="Lato"/>
              <a:cs typeface="Lato"/>
              <a:sym typeface="Lato"/>
            </a:endParaRPr>
          </a:p>
        </p:txBody>
      </p:sp>
      <p:pic>
        <p:nvPicPr>
          <p:cNvPr id="294" name="Google Shape;294;p34"/>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295" name="Google Shape;295;p34"/>
          <p:cNvSpPr txBox="1"/>
          <p:nvPr>
            <p:ph type="title"/>
          </p:nvPr>
        </p:nvSpPr>
        <p:spPr>
          <a:xfrm>
            <a:off x="4925525" y="3552650"/>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David Sacks</a:t>
            </a:r>
            <a:endParaRPr b="1" sz="1000"/>
          </a:p>
        </p:txBody>
      </p:sp>
      <p:sp>
        <p:nvSpPr>
          <p:cNvPr id="296" name="Google Shape;296;p34"/>
          <p:cNvSpPr txBox="1"/>
          <p:nvPr/>
        </p:nvSpPr>
        <p:spPr>
          <a:xfrm>
            <a:off x="4941925" y="3910500"/>
            <a:ext cx="3970200" cy="141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2"/>
                </a:solidFill>
                <a:latin typeface="Lato Light"/>
                <a:ea typeface="Lato Light"/>
                <a:cs typeface="Lato Light"/>
                <a:sym typeface="Lato Light"/>
              </a:rPr>
              <a:t>“For board meetings, focus on the major product priorities. You should be able to describe them with a list of bullets on 1 page. Nice to have: mockups of new products.”</a:t>
            </a:r>
            <a:endParaRPr sz="1000">
              <a:solidFill>
                <a:schemeClr val="dk2"/>
              </a:solidFill>
              <a:latin typeface="Lato Light"/>
              <a:ea typeface="Lato Light"/>
              <a:cs typeface="Lato Light"/>
              <a:sym typeface="Lato Light"/>
            </a:endParaRPr>
          </a:p>
        </p:txBody>
      </p:sp>
      <p:cxnSp>
        <p:nvCxnSpPr>
          <p:cNvPr id="297" name="Google Shape;297;p34"/>
          <p:cNvCxnSpPr/>
          <p:nvPr/>
        </p:nvCxnSpPr>
        <p:spPr>
          <a:xfrm>
            <a:off x="5027050" y="3892813"/>
            <a:ext cx="165600" cy="0"/>
          </a:xfrm>
          <a:prstGeom prst="straightConnector1">
            <a:avLst/>
          </a:prstGeom>
          <a:noFill/>
          <a:ln cap="flat" cmpd="sng" w="19050">
            <a:solidFill>
              <a:srgbClr val="BE0026"/>
            </a:solidFill>
            <a:prstDash val="solid"/>
            <a:round/>
            <a:headEnd len="med" w="med" type="none"/>
            <a:tailEnd len="med" w="med" type="none"/>
          </a:ln>
        </p:spPr>
      </p:cxnSp>
      <p:pic>
        <p:nvPicPr>
          <p:cNvPr id="298" name="Google Shape;298;p34"/>
          <p:cNvPicPr preferRelativeResize="0"/>
          <p:nvPr/>
        </p:nvPicPr>
        <p:blipFill>
          <a:blip r:embed="rId4">
            <a:alphaModFix/>
          </a:blip>
          <a:stretch>
            <a:fillRect/>
          </a:stretch>
        </p:blipFill>
        <p:spPr>
          <a:xfrm>
            <a:off x="4300750" y="3654163"/>
            <a:ext cx="585216" cy="585216"/>
          </a:xfrm>
          <a:prstGeom prst="rect">
            <a:avLst/>
          </a:prstGeom>
          <a:noFill/>
          <a:ln>
            <a:noFill/>
          </a:ln>
        </p:spPr>
      </p:pic>
      <p:sp>
        <p:nvSpPr>
          <p:cNvPr id="299" name="Google Shape;299;p34"/>
          <p:cNvSpPr txBox="1"/>
          <p:nvPr/>
        </p:nvSpPr>
        <p:spPr>
          <a:xfrm>
            <a:off x="445100" y="1040400"/>
            <a:ext cx="7196100" cy="189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333333"/>
                </a:solidFill>
                <a:latin typeface="Lato"/>
                <a:ea typeface="Lato"/>
                <a:cs typeface="Lato"/>
                <a:sym typeface="Lato"/>
              </a:rPr>
              <a:t>Product Priorities</a:t>
            </a:r>
            <a:endParaRPr b="1" sz="1600">
              <a:solidFill>
                <a:srgbClr val="333333"/>
              </a:solidFill>
              <a:latin typeface="Lato"/>
              <a:ea typeface="Lato"/>
              <a:cs typeface="Lato"/>
              <a:sym typeface="Lato"/>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Releases: what we’ve done</a:t>
            </a:r>
            <a:endParaRPr sz="1600">
              <a:solidFill>
                <a:srgbClr val="333333"/>
              </a:solidFill>
              <a:latin typeface="Lato Light"/>
              <a:ea typeface="Lato Light"/>
              <a:cs typeface="Lato Light"/>
              <a:sym typeface="Lato Light"/>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Roadmap: what we plan to do</a:t>
            </a:r>
            <a:endParaRPr sz="1600">
              <a:solidFill>
                <a:srgbClr val="333333"/>
              </a:solidFill>
              <a:latin typeface="Lato Light"/>
              <a:ea typeface="Lato Light"/>
              <a:cs typeface="Lato Light"/>
              <a:sym typeface="Lato Light"/>
            </a:endParaRPr>
          </a:p>
          <a:p>
            <a:pPr indent="0" lvl="0" marL="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5"/>
          <p:cNvSpPr txBox="1"/>
          <p:nvPr>
            <p:ph type="title"/>
          </p:nvPr>
        </p:nvSpPr>
        <p:spPr>
          <a:xfrm>
            <a:off x="311700" y="17582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Marketing</a:t>
            </a:r>
            <a:r>
              <a:rPr lang="en"/>
              <a:t> Update (Optional)</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8"/>
          <p:cNvSpPr txBox="1"/>
          <p:nvPr>
            <p:ph type="title"/>
          </p:nvPr>
        </p:nvSpPr>
        <p:spPr>
          <a:xfrm>
            <a:off x="311700" y="199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Agenda	</a:t>
            </a:r>
            <a:endParaRPr>
              <a:latin typeface="Lato"/>
              <a:ea typeface="Lato"/>
              <a:cs typeface="Lato"/>
              <a:sym typeface="Lato"/>
            </a:endParaRPr>
          </a:p>
        </p:txBody>
      </p:sp>
      <p:sp>
        <p:nvSpPr>
          <p:cNvPr id="76" name="Google Shape;76;p18"/>
          <p:cNvSpPr txBox="1"/>
          <p:nvPr>
            <p:ph type="title"/>
          </p:nvPr>
        </p:nvSpPr>
        <p:spPr>
          <a:xfrm>
            <a:off x="5692300" y="331352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Lato"/>
                <a:ea typeface="Lato"/>
                <a:cs typeface="Lato"/>
                <a:sym typeface="Lato"/>
              </a:rPr>
              <a:t>David Sacks</a:t>
            </a:r>
            <a:endParaRPr sz="1000">
              <a:latin typeface="Lato"/>
              <a:ea typeface="Lato"/>
              <a:cs typeface="Lato"/>
              <a:sym typeface="Lato"/>
            </a:endParaRPr>
          </a:p>
        </p:txBody>
      </p:sp>
      <p:sp>
        <p:nvSpPr>
          <p:cNvPr id="77" name="Google Shape;77;p18"/>
          <p:cNvSpPr txBox="1"/>
          <p:nvPr>
            <p:ph type="title"/>
          </p:nvPr>
        </p:nvSpPr>
        <p:spPr>
          <a:xfrm>
            <a:off x="5692300" y="3696325"/>
            <a:ext cx="3379800" cy="1207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000">
                <a:solidFill>
                  <a:schemeClr val="dk2"/>
                </a:solidFill>
                <a:latin typeface="Lato Light"/>
                <a:ea typeface="Lato Light"/>
                <a:cs typeface="Lato Light"/>
                <a:sym typeface="Lato Light"/>
              </a:rPr>
              <a:t>“Board meetings should be 2-3 hours once a quarter. If your business is going through hard times, more frequent meetings may be necessary. In that case, add a 1 hour mid-quarter check-in.” </a:t>
            </a:r>
            <a:endParaRPr b="0" sz="1000">
              <a:solidFill>
                <a:schemeClr val="dk2"/>
              </a:solidFill>
              <a:latin typeface="Lato Light"/>
              <a:ea typeface="Lato Light"/>
              <a:cs typeface="Lato Light"/>
              <a:sym typeface="Lato Light"/>
            </a:endParaRPr>
          </a:p>
        </p:txBody>
      </p:sp>
      <p:sp>
        <p:nvSpPr>
          <p:cNvPr id="78" name="Google Shape;78;p18"/>
          <p:cNvSpPr txBox="1"/>
          <p:nvPr/>
        </p:nvSpPr>
        <p:spPr>
          <a:xfrm>
            <a:off x="1416338" y="758475"/>
            <a:ext cx="4116900" cy="108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333333"/>
                </a:solidFill>
                <a:latin typeface="Lato"/>
                <a:ea typeface="Lato"/>
                <a:cs typeface="Lato"/>
                <a:sym typeface="Lato"/>
              </a:rPr>
              <a:t>CEO Update</a:t>
            </a:r>
            <a:endParaRPr>
              <a:solidFill>
                <a:srgbClr val="333333"/>
              </a:solidFill>
              <a:latin typeface="Lato"/>
              <a:ea typeface="Lato"/>
              <a:cs typeface="Lato"/>
              <a:sym typeface="Lato"/>
            </a:endParaRPr>
          </a:p>
          <a:p>
            <a:pPr indent="-304800" lvl="0" marL="457200" rtl="0" algn="l">
              <a:lnSpc>
                <a:spcPct val="115000"/>
              </a:lnSpc>
              <a:spcBef>
                <a:spcPts val="0"/>
              </a:spcBef>
              <a:spcAft>
                <a:spcPts val="0"/>
              </a:spcAft>
              <a:buClr>
                <a:srgbClr val="333333"/>
              </a:buClr>
              <a:buSzPts val="1200"/>
              <a:buFont typeface="Lato"/>
              <a:buChar char="●"/>
            </a:pPr>
            <a:r>
              <a:rPr lang="en" sz="1200">
                <a:solidFill>
                  <a:srgbClr val="333333"/>
                </a:solidFill>
                <a:latin typeface="Lato"/>
                <a:ea typeface="Lato"/>
                <a:cs typeface="Lato"/>
                <a:sym typeface="Lato"/>
              </a:rPr>
              <a:t>Company Overview</a:t>
            </a:r>
            <a:endParaRPr sz="1200">
              <a:solidFill>
                <a:srgbClr val="333333"/>
              </a:solidFill>
              <a:latin typeface="Lato"/>
              <a:ea typeface="Lato"/>
              <a:cs typeface="Lato"/>
              <a:sym typeface="Lato"/>
            </a:endParaRPr>
          </a:p>
          <a:p>
            <a:pPr indent="-304800" lvl="0" marL="457200" rtl="0" algn="l">
              <a:lnSpc>
                <a:spcPct val="115000"/>
              </a:lnSpc>
              <a:spcBef>
                <a:spcPts val="0"/>
              </a:spcBef>
              <a:spcAft>
                <a:spcPts val="0"/>
              </a:spcAft>
              <a:buClr>
                <a:srgbClr val="333333"/>
              </a:buClr>
              <a:buSzPts val="1200"/>
              <a:buFont typeface="Lato"/>
              <a:buChar char="●"/>
            </a:pPr>
            <a:r>
              <a:rPr lang="en" sz="1200">
                <a:solidFill>
                  <a:srgbClr val="333333"/>
                </a:solidFill>
                <a:latin typeface="Lato"/>
                <a:ea typeface="Lato"/>
                <a:cs typeface="Lato"/>
                <a:sym typeface="Lato"/>
              </a:rPr>
              <a:t>Strategic Learnings</a:t>
            </a:r>
            <a:endParaRPr sz="1200">
              <a:solidFill>
                <a:srgbClr val="333333"/>
              </a:solidFill>
              <a:latin typeface="Lato"/>
              <a:ea typeface="Lato"/>
              <a:cs typeface="Lato"/>
              <a:sym typeface="Lato"/>
            </a:endParaRPr>
          </a:p>
          <a:p>
            <a:pPr indent="-304800" lvl="0" marL="457200" rtl="0" algn="l">
              <a:lnSpc>
                <a:spcPct val="115000"/>
              </a:lnSpc>
              <a:spcBef>
                <a:spcPts val="0"/>
              </a:spcBef>
              <a:spcAft>
                <a:spcPts val="0"/>
              </a:spcAft>
              <a:buClr>
                <a:srgbClr val="333333"/>
              </a:buClr>
              <a:buSzPts val="1200"/>
              <a:buFont typeface="Lato"/>
              <a:buChar char="●"/>
            </a:pPr>
            <a:r>
              <a:rPr lang="en" sz="1200">
                <a:solidFill>
                  <a:srgbClr val="333333"/>
                </a:solidFill>
                <a:latin typeface="Lato"/>
                <a:ea typeface="Lato"/>
                <a:cs typeface="Lato"/>
                <a:sym typeface="Lato"/>
              </a:rPr>
              <a:t>KPIs</a:t>
            </a:r>
            <a:endParaRPr sz="1200">
              <a:solidFill>
                <a:srgbClr val="333333"/>
              </a:solidFill>
              <a:latin typeface="Lato"/>
              <a:ea typeface="Lato"/>
              <a:cs typeface="Lato"/>
              <a:sym typeface="Lato"/>
            </a:endParaRPr>
          </a:p>
          <a:p>
            <a:pPr indent="0" lvl="0" marL="0" rtl="0" algn="l">
              <a:lnSpc>
                <a:spcPct val="115000"/>
              </a:lnSpc>
              <a:spcBef>
                <a:spcPts val="0"/>
              </a:spcBef>
              <a:spcAft>
                <a:spcPts val="0"/>
              </a:spcAft>
              <a:buNone/>
            </a:pPr>
            <a:r>
              <a:t/>
            </a:r>
            <a:endParaRPr sz="1200">
              <a:solidFill>
                <a:srgbClr val="333333"/>
              </a:solidFill>
              <a:latin typeface="Lato"/>
              <a:ea typeface="Lato"/>
              <a:cs typeface="Lato"/>
              <a:sym typeface="Lato"/>
            </a:endParaRPr>
          </a:p>
          <a:p>
            <a:pPr indent="0" lvl="0" marL="0" rtl="0" algn="l">
              <a:lnSpc>
                <a:spcPct val="115000"/>
              </a:lnSpc>
              <a:spcBef>
                <a:spcPts val="0"/>
              </a:spcBef>
              <a:spcAft>
                <a:spcPts val="0"/>
              </a:spcAft>
              <a:buNone/>
            </a:pPr>
            <a:r>
              <a:t/>
            </a:r>
            <a:endParaRPr>
              <a:latin typeface="Lato"/>
              <a:ea typeface="Lato"/>
              <a:cs typeface="Lato"/>
              <a:sym typeface="Lato"/>
            </a:endParaRPr>
          </a:p>
        </p:txBody>
      </p:sp>
      <p:sp>
        <p:nvSpPr>
          <p:cNvPr id="79" name="Google Shape;79;p18"/>
          <p:cNvSpPr txBox="1"/>
          <p:nvPr/>
        </p:nvSpPr>
        <p:spPr>
          <a:xfrm>
            <a:off x="1416338" y="1767675"/>
            <a:ext cx="4116900" cy="89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333333"/>
                </a:solidFill>
                <a:latin typeface="Lato"/>
                <a:ea typeface="Lato"/>
                <a:cs typeface="Lato"/>
                <a:sym typeface="Lato"/>
              </a:rPr>
              <a:t>Departmental</a:t>
            </a:r>
            <a:r>
              <a:rPr lang="en">
                <a:solidFill>
                  <a:srgbClr val="333333"/>
                </a:solidFill>
                <a:latin typeface="Lato"/>
                <a:ea typeface="Lato"/>
                <a:cs typeface="Lato"/>
                <a:sym typeface="Lato"/>
              </a:rPr>
              <a:t> Updates</a:t>
            </a:r>
            <a:endParaRPr>
              <a:solidFill>
                <a:srgbClr val="333333"/>
              </a:solidFill>
              <a:latin typeface="Lato"/>
              <a:ea typeface="Lato"/>
              <a:cs typeface="Lato"/>
              <a:sym typeface="Lato"/>
            </a:endParaRPr>
          </a:p>
          <a:p>
            <a:pPr indent="-304800" lvl="0" marL="457200" rtl="0" algn="l">
              <a:lnSpc>
                <a:spcPct val="115000"/>
              </a:lnSpc>
              <a:spcBef>
                <a:spcPts val="0"/>
              </a:spcBef>
              <a:spcAft>
                <a:spcPts val="0"/>
              </a:spcAft>
              <a:buClr>
                <a:srgbClr val="333333"/>
              </a:buClr>
              <a:buSzPts val="1200"/>
              <a:buFont typeface="Lato"/>
              <a:buChar char="●"/>
            </a:pPr>
            <a:r>
              <a:rPr lang="en" sz="1200">
                <a:solidFill>
                  <a:srgbClr val="333333"/>
                </a:solidFill>
                <a:latin typeface="Lato"/>
                <a:ea typeface="Lato"/>
                <a:cs typeface="Lato"/>
                <a:sym typeface="Lato"/>
              </a:rPr>
              <a:t>Sales</a:t>
            </a:r>
            <a:endParaRPr sz="1200">
              <a:solidFill>
                <a:srgbClr val="333333"/>
              </a:solidFill>
              <a:latin typeface="Lato"/>
              <a:ea typeface="Lato"/>
              <a:cs typeface="Lato"/>
              <a:sym typeface="Lato"/>
            </a:endParaRPr>
          </a:p>
          <a:p>
            <a:pPr indent="-304800" lvl="0" marL="457200" rtl="0" algn="l">
              <a:lnSpc>
                <a:spcPct val="115000"/>
              </a:lnSpc>
              <a:spcBef>
                <a:spcPts val="0"/>
              </a:spcBef>
              <a:spcAft>
                <a:spcPts val="0"/>
              </a:spcAft>
              <a:buClr>
                <a:srgbClr val="333333"/>
              </a:buClr>
              <a:buSzPts val="1200"/>
              <a:buFont typeface="Lato"/>
              <a:buChar char="●"/>
            </a:pPr>
            <a:r>
              <a:rPr lang="en" sz="1200">
                <a:solidFill>
                  <a:srgbClr val="333333"/>
                </a:solidFill>
                <a:latin typeface="Lato"/>
                <a:ea typeface="Lato"/>
                <a:cs typeface="Lato"/>
                <a:sym typeface="Lato"/>
              </a:rPr>
              <a:t>Product </a:t>
            </a:r>
            <a:endParaRPr sz="1200">
              <a:solidFill>
                <a:srgbClr val="333333"/>
              </a:solidFill>
              <a:latin typeface="Lato"/>
              <a:ea typeface="Lato"/>
              <a:cs typeface="Lato"/>
              <a:sym typeface="Lato"/>
            </a:endParaRPr>
          </a:p>
          <a:p>
            <a:pPr indent="-304800" lvl="0" marL="457200" rtl="0" algn="l">
              <a:lnSpc>
                <a:spcPct val="115000"/>
              </a:lnSpc>
              <a:spcBef>
                <a:spcPts val="0"/>
              </a:spcBef>
              <a:spcAft>
                <a:spcPts val="0"/>
              </a:spcAft>
              <a:buClr>
                <a:srgbClr val="333333"/>
              </a:buClr>
              <a:buSzPts val="1200"/>
              <a:buFont typeface="Lato"/>
              <a:buChar char="●"/>
            </a:pPr>
            <a:r>
              <a:rPr lang="en" sz="1200">
                <a:solidFill>
                  <a:srgbClr val="333333"/>
                </a:solidFill>
                <a:latin typeface="Lato"/>
                <a:ea typeface="Lato"/>
                <a:cs typeface="Lato"/>
                <a:sym typeface="Lato"/>
              </a:rPr>
              <a:t>Marketing </a:t>
            </a:r>
            <a:endParaRPr sz="1200">
              <a:solidFill>
                <a:srgbClr val="333333"/>
              </a:solidFill>
              <a:latin typeface="Lato"/>
              <a:ea typeface="Lato"/>
              <a:cs typeface="Lato"/>
              <a:sym typeface="Lato"/>
            </a:endParaRPr>
          </a:p>
        </p:txBody>
      </p:sp>
      <p:sp>
        <p:nvSpPr>
          <p:cNvPr id="80" name="Google Shape;80;p18"/>
          <p:cNvSpPr txBox="1"/>
          <p:nvPr/>
        </p:nvSpPr>
        <p:spPr>
          <a:xfrm>
            <a:off x="1416338" y="2787577"/>
            <a:ext cx="2954700" cy="66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333333"/>
                </a:solidFill>
                <a:latin typeface="Lato"/>
                <a:ea typeface="Lato"/>
                <a:cs typeface="Lato"/>
                <a:sym typeface="Lato"/>
              </a:rPr>
              <a:t>Financials</a:t>
            </a:r>
            <a:endParaRPr>
              <a:solidFill>
                <a:srgbClr val="333333"/>
              </a:solidFill>
              <a:latin typeface="Lato"/>
              <a:ea typeface="Lato"/>
              <a:cs typeface="Lato"/>
              <a:sym typeface="Lato"/>
            </a:endParaRPr>
          </a:p>
          <a:p>
            <a:pPr indent="0" lvl="0" marL="0" rtl="0" algn="l">
              <a:lnSpc>
                <a:spcPct val="115000"/>
              </a:lnSpc>
              <a:spcBef>
                <a:spcPts val="0"/>
              </a:spcBef>
              <a:spcAft>
                <a:spcPts val="0"/>
              </a:spcAft>
              <a:buNone/>
            </a:pPr>
            <a:r>
              <a:rPr lang="en">
                <a:solidFill>
                  <a:srgbClr val="333333"/>
                </a:solidFill>
                <a:latin typeface="Lato"/>
                <a:ea typeface="Lato"/>
                <a:cs typeface="Lato"/>
                <a:sym typeface="Lato"/>
              </a:rPr>
              <a:t>Team</a:t>
            </a:r>
            <a:endParaRPr>
              <a:solidFill>
                <a:srgbClr val="333333"/>
              </a:solidFill>
              <a:latin typeface="Lato"/>
              <a:ea typeface="Lato"/>
              <a:cs typeface="Lato"/>
              <a:sym typeface="Lato"/>
            </a:endParaRPr>
          </a:p>
        </p:txBody>
      </p:sp>
      <p:sp>
        <p:nvSpPr>
          <p:cNvPr id="81" name="Google Shape;81;p18"/>
          <p:cNvSpPr txBox="1"/>
          <p:nvPr/>
        </p:nvSpPr>
        <p:spPr>
          <a:xfrm>
            <a:off x="1416338" y="3666031"/>
            <a:ext cx="3317100" cy="41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333333"/>
                </a:solidFill>
                <a:latin typeface="Lato"/>
                <a:ea typeface="Lato"/>
                <a:cs typeface="Lato"/>
                <a:sym typeface="Lato"/>
              </a:rPr>
              <a:t>Administrative Matters</a:t>
            </a:r>
            <a:endParaRPr>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a:solidFill>
                <a:srgbClr val="333333"/>
              </a:solidFill>
              <a:latin typeface="Lato"/>
              <a:ea typeface="Lato"/>
              <a:cs typeface="Lato"/>
              <a:sym typeface="Lato"/>
            </a:endParaRPr>
          </a:p>
        </p:txBody>
      </p:sp>
      <p:sp>
        <p:nvSpPr>
          <p:cNvPr id="82" name="Google Shape;82;p18"/>
          <p:cNvSpPr/>
          <p:nvPr/>
        </p:nvSpPr>
        <p:spPr>
          <a:xfrm>
            <a:off x="573475" y="825550"/>
            <a:ext cx="598200" cy="598200"/>
          </a:xfrm>
          <a:prstGeom prst="ellipse">
            <a:avLst/>
          </a:prstGeom>
          <a:noFill/>
          <a:ln cap="flat" cmpd="sng" w="9525">
            <a:solidFill>
              <a:srgbClr val="DEE2E6"/>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rgbClr val="181818"/>
                </a:solidFill>
                <a:latin typeface="Lato"/>
                <a:ea typeface="Lato"/>
                <a:cs typeface="Lato"/>
                <a:sym typeface="Lato"/>
              </a:rPr>
              <a:t>40</a:t>
            </a:r>
            <a:endParaRPr sz="1200">
              <a:solidFill>
                <a:srgbClr val="181818"/>
              </a:solidFill>
              <a:latin typeface="Lato"/>
              <a:ea typeface="Lato"/>
              <a:cs typeface="Lato"/>
              <a:sym typeface="Lato"/>
            </a:endParaRPr>
          </a:p>
          <a:p>
            <a:pPr indent="0" lvl="0" marL="0" rtl="0" algn="ctr">
              <a:spcBef>
                <a:spcPts val="0"/>
              </a:spcBef>
              <a:spcAft>
                <a:spcPts val="0"/>
              </a:spcAft>
              <a:buNone/>
            </a:pPr>
            <a:r>
              <a:rPr lang="en" sz="800">
                <a:solidFill>
                  <a:srgbClr val="181818"/>
                </a:solidFill>
                <a:latin typeface="Lato Light"/>
                <a:ea typeface="Lato Light"/>
                <a:cs typeface="Lato Light"/>
                <a:sym typeface="Lato Light"/>
              </a:rPr>
              <a:t>minutes</a:t>
            </a:r>
            <a:endParaRPr sz="800">
              <a:solidFill>
                <a:srgbClr val="181818"/>
              </a:solidFill>
              <a:latin typeface="Lato Light"/>
              <a:ea typeface="Lato Light"/>
              <a:cs typeface="Lato Light"/>
              <a:sym typeface="Lato Light"/>
            </a:endParaRPr>
          </a:p>
        </p:txBody>
      </p:sp>
      <p:sp>
        <p:nvSpPr>
          <p:cNvPr id="83" name="Google Shape;83;p18"/>
          <p:cNvSpPr/>
          <p:nvPr/>
        </p:nvSpPr>
        <p:spPr>
          <a:xfrm>
            <a:off x="573475" y="1834600"/>
            <a:ext cx="598200" cy="598200"/>
          </a:xfrm>
          <a:prstGeom prst="ellipse">
            <a:avLst/>
          </a:prstGeom>
          <a:noFill/>
          <a:ln cap="flat" cmpd="sng" w="9525">
            <a:solidFill>
              <a:srgbClr val="DEE2E6"/>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rgbClr val="181818"/>
                </a:solidFill>
                <a:latin typeface="Lato"/>
                <a:ea typeface="Lato"/>
                <a:cs typeface="Lato"/>
                <a:sym typeface="Lato"/>
              </a:rPr>
              <a:t>60</a:t>
            </a:r>
            <a:endParaRPr sz="1200">
              <a:solidFill>
                <a:srgbClr val="181818"/>
              </a:solidFill>
              <a:latin typeface="Lato"/>
              <a:ea typeface="Lato"/>
              <a:cs typeface="Lato"/>
              <a:sym typeface="Lato"/>
            </a:endParaRPr>
          </a:p>
          <a:p>
            <a:pPr indent="0" lvl="0" marL="0" rtl="0" algn="ctr">
              <a:spcBef>
                <a:spcPts val="0"/>
              </a:spcBef>
              <a:spcAft>
                <a:spcPts val="0"/>
              </a:spcAft>
              <a:buNone/>
            </a:pPr>
            <a:r>
              <a:rPr lang="en" sz="800">
                <a:solidFill>
                  <a:srgbClr val="181818"/>
                </a:solidFill>
                <a:latin typeface="Lato Light"/>
                <a:ea typeface="Lato Light"/>
                <a:cs typeface="Lato Light"/>
                <a:sym typeface="Lato Light"/>
              </a:rPr>
              <a:t>minutes</a:t>
            </a:r>
            <a:endParaRPr sz="800">
              <a:solidFill>
                <a:srgbClr val="181818"/>
              </a:solidFill>
              <a:latin typeface="Lato Light"/>
              <a:ea typeface="Lato Light"/>
              <a:cs typeface="Lato Light"/>
              <a:sym typeface="Lato Light"/>
            </a:endParaRPr>
          </a:p>
        </p:txBody>
      </p:sp>
      <p:sp>
        <p:nvSpPr>
          <p:cNvPr id="84" name="Google Shape;84;p18"/>
          <p:cNvSpPr/>
          <p:nvPr/>
        </p:nvSpPr>
        <p:spPr>
          <a:xfrm>
            <a:off x="573475" y="2795734"/>
            <a:ext cx="598200" cy="598200"/>
          </a:xfrm>
          <a:prstGeom prst="ellipse">
            <a:avLst/>
          </a:prstGeom>
          <a:noFill/>
          <a:ln cap="flat" cmpd="sng" w="9525">
            <a:solidFill>
              <a:srgbClr val="DEE2E6"/>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rgbClr val="181818"/>
                </a:solidFill>
                <a:latin typeface="Lato"/>
                <a:ea typeface="Lato"/>
                <a:cs typeface="Lato"/>
                <a:sym typeface="Lato"/>
              </a:rPr>
              <a:t>3</a:t>
            </a:r>
            <a:r>
              <a:rPr lang="en" sz="1200">
                <a:solidFill>
                  <a:srgbClr val="181818"/>
                </a:solidFill>
                <a:latin typeface="Lato"/>
                <a:ea typeface="Lato"/>
                <a:cs typeface="Lato"/>
                <a:sym typeface="Lato"/>
              </a:rPr>
              <a:t>0</a:t>
            </a:r>
            <a:endParaRPr sz="1200">
              <a:solidFill>
                <a:srgbClr val="181818"/>
              </a:solidFill>
              <a:latin typeface="Lato"/>
              <a:ea typeface="Lato"/>
              <a:cs typeface="Lato"/>
              <a:sym typeface="Lato"/>
            </a:endParaRPr>
          </a:p>
          <a:p>
            <a:pPr indent="0" lvl="0" marL="0" rtl="0" algn="ctr">
              <a:spcBef>
                <a:spcPts val="0"/>
              </a:spcBef>
              <a:spcAft>
                <a:spcPts val="0"/>
              </a:spcAft>
              <a:buNone/>
            </a:pPr>
            <a:r>
              <a:rPr lang="en" sz="800">
                <a:solidFill>
                  <a:srgbClr val="181818"/>
                </a:solidFill>
                <a:latin typeface="Lato Light"/>
                <a:ea typeface="Lato Light"/>
                <a:cs typeface="Lato Light"/>
                <a:sym typeface="Lato Light"/>
              </a:rPr>
              <a:t>minutes</a:t>
            </a:r>
            <a:endParaRPr sz="800">
              <a:solidFill>
                <a:srgbClr val="181818"/>
              </a:solidFill>
              <a:latin typeface="Lato Light"/>
              <a:ea typeface="Lato Light"/>
              <a:cs typeface="Lato Light"/>
              <a:sym typeface="Lato Light"/>
            </a:endParaRPr>
          </a:p>
        </p:txBody>
      </p:sp>
      <p:sp>
        <p:nvSpPr>
          <p:cNvPr id="85" name="Google Shape;85;p18"/>
          <p:cNvSpPr/>
          <p:nvPr/>
        </p:nvSpPr>
        <p:spPr>
          <a:xfrm>
            <a:off x="573475" y="3574381"/>
            <a:ext cx="598200" cy="598200"/>
          </a:xfrm>
          <a:prstGeom prst="ellipse">
            <a:avLst/>
          </a:prstGeom>
          <a:noFill/>
          <a:ln cap="flat" cmpd="sng" w="9525">
            <a:solidFill>
              <a:srgbClr val="DEE2E6"/>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rgbClr val="181818"/>
                </a:solidFill>
                <a:latin typeface="Lato"/>
                <a:ea typeface="Lato"/>
                <a:cs typeface="Lato"/>
                <a:sym typeface="Lato"/>
              </a:rPr>
              <a:t>10</a:t>
            </a:r>
            <a:endParaRPr sz="1200">
              <a:solidFill>
                <a:srgbClr val="181818"/>
              </a:solidFill>
              <a:latin typeface="Lato"/>
              <a:ea typeface="Lato"/>
              <a:cs typeface="Lato"/>
              <a:sym typeface="Lato"/>
            </a:endParaRPr>
          </a:p>
          <a:p>
            <a:pPr indent="0" lvl="0" marL="0" rtl="0" algn="ctr">
              <a:spcBef>
                <a:spcPts val="0"/>
              </a:spcBef>
              <a:spcAft>
                <a:spcPts val="0"/>
              </a:spcAft>
              <a:buNone/>
            </a:pPr>
            <a:r>
              <a:rPr lang="en" sz="800">
                <a:solidFill>
                  <a:srgbClr val="181818"/>
                </a:solidFill>
                <a:latin typeface="Lato Light"/>
                <a:ea typeface="Lato Light"/>
                <a:cs typeface="Lato Light"/>
                <a:sym typeface="Lato Light"/>
              </a:rPr>
              <a:t>minutes</a:t>
            </a:r>
            <a:endParaRPr sz="800">
              <a:solidFill>
                <a:srgbClr val="181818"/>
              </a:solidFill>
              <a:latin typeface="Lato Light"/>
              <a:ea typeface="Lato Light"/>
              <a:cs typeface="Lato Light"/>
              <a:sym typeface="Lato Light"/>
            </a:endParaRPr>
          </a:p>
        </p:txBody>
      </p:sp>
      <p:cxnSp>
        <p:nvCxnSpPr>
          <p:cNvPr id="86" name="Google Shape;86;p18"/>
          <p:cNvCxnSpPr/>
          <p:nvPr/>
        </p:nvCxnSpPr>
        <p:spPr>
          <a:xfrm>
            <a:off x="5805800" y="3668513"/>
            <a:ext cx="165600" cy="0"/>
          </a:xfrm>
          <a:prstGeom prst="straightConnector1">
            <a:avLst/>
          </a:prstGeom>
          <a:noFill/>
          <a:ln cap="flat" cmpd="sng" w="19050">
            <a:solidFill>
              <a:srgbClr val="BE0026"/>
            </a:solidFill>
            <a:prstDash val="solid"/>
            <a:round/>
            <a:headEnd len="med" w="med" type="none"/>
            <a:tailEnd len="med" w="med" type="none"/>
          </a:ln>
        </p:spPr>
      </p:cxnSp>
      <p:pic>
        <p:nvPicPr>
          <p:cNvPr id="87" name="Google Shape;87;p18"/>
          <p:cNvPicPr preferRelativeResize="0"/>
          <p:nvPr/>
        </p:nvPicPr>
        <p:blipFill>
          <a:blip r:embed="rId3">
            <a:alphaModFix/>
          </a:blip>
          <a:stretch>
            <a:fillRect/>
          </a:stretch>
        </p:blipFill>
        <p:spPr>
          <a:xfrm>
            <a:off x="5041425" y="3412713"/>
            <a:ext cx="585216" cy="585216"/>
          </a:xfrm>
          <a:prstGeom prst="rect">
            <a:avLst/>
          </a:prstGeom>
          <a:noFill/>
          <a:ln>
            <a:noFill/>
          </a:ln>
        </p:spPr>
      </p:pic>
      <p:sp>
        <p:nvSpPr>
          <p:cNvPr id="88" name="Google Shape;88;p18"/>
          <p:cNvSpPr/>
          <p:nvPr/>
        </p:nvSpPr>
        <p:spPr>
          <a:xfrm>
            <a:off x="573475" y="4266175"/>
            <a:ext cx="598200" cy="598200"/>
          </a:xfrm>
          <a:prstGeom prst="ellipse">
            <a:avLst/>
          </a:prstGeom>
          <a:noFill/>
          <a:ln cap="flat" cmpd="sng" w="9525">
            <a:solidFill>
              <a:srgbClr val="DEE2E6"/>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rgbClr val="181818"/>
                </a:solidFill>
                <a:latin typeface="Lato"/>
                <a:ea typeface="Lato"/>
                <a:cs typeface="Lato"/>
                <a:sym typeface="Lato"/>
              </a:rPr>
              <a:t>20</a:t>
            </a:r>
            <a:endParaRPr sz="1200">
              <a:solidFill>
                <a:srgbClr val="181818"/>
              </a:solidFill>
              <a:latin typeface="Lato"/>
              <a:ea typeface="Lato"/>
              <a:cs typeface="Lato"/>
              <a:sym typeface="Lato"/>
            </a:endParaRPr>
          </a:p>
          <a:p>
            <a:pPr indent="0" lvl="0" marL="0" rtl="0" algn="ctr">
              <a:spcBef>
                <a:spcPts val="0"/>
              </a:spcBef>
              <a:spcAft>
                <a:spcPts val="0"/>
              </a:spcAft>
              <a:buNone/>
            </a:pPr>
            <a:r>
              <a:rPr lang="en" sz="800">
                <a:solidFill>
                  <a:srgbClr val="181818"/>
                </a:solidFill>
                <a:latin typeface="Lato Light"/>
                <a:ea typeface="Lato Light"/>
                <a:cs typeface="Lato Light"/>
                <a:sym typeface="Lato Light"/>
              </a:rPr>
              <a:t>minutes</a:t>
            </a:r>
            <a:endParaRPr sz="800">
              <a:solidFill>
                <a:srgbClr val="181818"/>
              </a:solidFill>
              <a:latin typeface="Lato Light"/>
              <a:ea typeface="Lato Light"/>
              <a:cs typeface="Lato Light"/>
              <a:sym typeface="Lato Light"/>
            </a:endParaRPr>
          </a:p>
        </p:txBody>
      </p:sp>
      <p:sp>
        <p:nvSpPr>
          <p:cNvPr id="89" name="Google Shape;89;p18"/>
          <p:cNvSpPr txBox="1"/>
          <p:nvPr/>
        </p:nvSpPr>
        <p:spPr>
          <a:xfrm>
            <a:off x="1416338" y="4357825"/>
            <a:ext cx="3317100" cy="41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333333"/>
                </a:solidFill>
                <a:latin typeface="Lato"/>
                <a:ea typeface="Lato"/>
                <a:cs typeface="Lato"/>
                <a:sym typeface="Lato"/>
              </a:rPr>
              <a:t>Discussion</a:t>
            </a:r>
            <a:endParaRPr>
              <a:solidFill>
                <a:srgbClr val="333333"/>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6"/>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Marketing</a:t>
            </a:r>
            <a:r>
              <a:rPr lang="en">
                <a:latin typeface="Lato"/>
                <a:ea typeface="Lato"/>
                <a:cs typeface="Lato"/>
                <a:sym typeface="Lato"/>
              </a:rPr>
              <a:t> Update</a:t>
            </a:r>
            <a:endParaRPr>
              <a:latin typeface="Lato"/>
              <a:ea typeface="Lato"/>
              <a:cs typeface="Lato"/>
              <a:sym typeface="Lato"/>
            </a:endParaRPr>
          </a:p>
        </p:txBody>
      </p:sp>
      <p:sp>
        <p:nvSpPr>
          <p:cNvPr id="310" name="Google Shape;310;p36"/>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latin typeface="Lato"/>
                <a:ea typeface="Lato"/>
                <a:cs typeface="Lato"/>
                <a:sym typeface="Lato"/>
              </a:rPr>
              <a:t>1</a:t>
            </a:r>
            <a:r>
              <a:rPr b="0" lang="en" sz="1000">
                <a:solidFill>
                  <a:srgbClr val="666666"/>
                </a:solidFill>
              </a:rPr>
              <a:t>0</a:t>
            </a:r>
            <a:r>
              <a:rPr b="0" lang="en" sz="1000">
                <a:solidFill>
                  <a:srgbClr val="666666"/>
                </a:solidFill>
                <a:latin typeface="Lato"/>
                <a:ea typeface="Lato"/>
                <a:cs typeface="Lato"/>
                <a:sym typeface="Lato"/>
              </a:rPr>
              <a:t> minutes</a:t>
            </a:r>
            <a:endParaRPr b="0" sz="1000">
              <a:solidFill>
                <a:srgbClr val="666666"/>
              </a:solidFill>
              <a:latin typeface="Lato"/>
              <a:ea typeface="Lato"/>
              <a:cs typeface="Lato"/>
              <a:sym typeface="Lato"/>
            </a:endParaRPr>
          </a:p>
        </p:txBody>
      </p:sp>
      <p:pic>
        <p:nvPicPr>
          <p:cNvPr id="311" name="Google Shape;311;p36"/>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312" name="Google Shape;312;p36"/>
          <p:cNvSpPr txBox="1"/>
          <p:nvPr>
            <p:ph type="title"/>
          </p:nvPr>
        </p:nvSpPr>
        <p:spPr>
          <a:xfrm>
            <a:off x="5589500" y="323577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David Sacks</a:t>
            </a:r>
            <a:endParaRPr b="1" sz="1000"/>
          </a:p>
        </p:txBody>
      </p:sp>
      <p:sp>
        <p:nvSpPr>
          <p:cNvPr id="313" name="Google Shape;313;p36"/>
          <p:cNvSpPr txBox="1"/>
          <p:nvPr/>
        </p:nvSpPr>
        <p:spPr>
          <a:xfrm>
            <a:off x="5605900" y="3558275"/>
            <a:ext cx="3378900" cy="13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333333"/>
                </a:solidFill>
                <a:latin typeface="Lato Light"/>
                <a:ea typeface="Lato Light"/>
                <a:cs typeface="Lato Light"/>
                <a:sym typeface="Lato Light"/>
              </a:rPr>
              <a:t>“If you just did a major launch event, tell us how it went</a:t>
            </a:r>
            <a:r>
              <a:rPr lang="en" sz="1000">
                <a:solidFill>
                  <a:srgbClr val="333333"/>
                </a:solidFill>
                <a:latin typeface="Lato Light"/>
                <a:ea typeface="Lato Light"/>
                <a:cs typeface="Lato Light"/>
                <a:sym typeface="Lato Light"/>
              </a:rPr>
              <a:t>. What was the reaction to the product? What are major stakeholders saying?”</a:t>
            </a:r>
            <a:endParaRPr sz="1000">
              <a:solidFill>
                <a:srgbClr val="333333"/>
              </a:solidFill>
              <a:latin typeface="Lato Light"/>
              <a:ea typeface="Lato Light"/>
              <a:cs typeface="Lato Light"/>
              <a:sym typeface="Lato Light"/>
            </a:endParaRPr>
          </a:p>
        </p:txBody>
      </p:sp>
      <p:cxnSp>
        <p:nvCxnSpPr>
          <p:cNvPr id="314" name="Google Shape;314;p36"/>
          <p:cNvCxnSpPr/>
          <p:nvPr/>
        </p:nvCxnSpPr>
        <p:spPr>
          <a:xfrm>
            <a:off x="5698450" y="3545113"/>
            <a:ext cx="165600" cy="0"/>
          </a:xfrm>
          <a:prstGeom prst="straightConnector1">
            <a:avLst/>
          </a:prstGeom>
          <a:noFill/>
          <a:ln cap="flat" cmpd="sng" w="19050">
            <a:solidFill>
              <a:srgbClr val="BE0026"/>
            </a:solidFill>
            <a:prstDash val="solid"/>
            <a:round/>
            <a:headEnd len="med" w="med" type="none"/>
            <a:tailEnd len="med" w="med" type="none"/>
          </a:ln>
        </p:spPr>
      </p:cxnSp>
      <p:pic>
        <p:nvPicPr>
          <p:cNvPr id="315" name="Google Shape;315;p36"/>
          <p:cNvPicPr preferRelativeResize="0"/>
          <p:nvPr/>
        </p:nvPicPr>
        <p:blipFill>
          <a:blip r:embed="rId4">
            <a:alphaModFix/>
          </a:blip>
          <a:stretch>
            <a:fillRect/>
          </a:stretch>
        </p:blipFill>
        <p:spPr>
          <a:xfrm>
            <a:off x="4935700" y="3341363"/>
            <a:ext cx="585216" cy="585216"/>
          </a:xfrm>
          <a:prstGeom prst="rect">
            <a:avLst/>
          </a:prstGeom>
          <a:noFill/>
          <a:ln>
            <a:noFill/>
          </a:ln>
        </p:spPr>
      </p:pic>
      <p:sp>
        <p:nvSpPr>
          <p:cNvPr id="316" name="Google Shape;316;p36"/>
          <p:cNvSpPr txBox="1"/>
          <p:nvPr/>
        </p:nvSpPr>
        <p:spPr>
          <a:xfrm>
            <a:off x="445100" y="1040400"/>
            <a:ext cx="4072800" cy="316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333333"/>
                </a:solidFill>
                <a:latin typeface="Lato"/>
                <a:ea typeface="Lato"/>
                <a:cs typeface="Lato"/>
                <a:sym typeface="Lato"/>
              </a:rPr>
              <a:t>Share major news</a:t>
            </a:r>
            <a:endParaRPr b="1" sz="1600">
              <a:solidFill>
                <a:srgbClr val="333333"/>
              </a:solidFill>
              <a:latin typeface="Lato"/>
              <a:ea typeface="Lato"/>
              <a:cs typeface="Lato"/>
              <a:sym typeface="Lato"/>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Review of launch events</a:t>
            </a:r>
            <a:endParaRPr sz="1600">
              <a:solidFill>
                <a:srgbClr val="333333"/>
              </a:solidFill>
              <a:latin typeface="Lato Light"/>
              <a:ea typeface="Lato Light"/>
              <a:cs typeface="Lato Light"/>
              <a:sym typeface="Lato Light"/>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Results of major campaigns </a:t>
            </a:r>
            <a:endParaRPr sz="1600">
              <a:solidFill>
                <a:srgbClr val="333333"/>
              </a:solidFill>
              <a:latin typeface="Lato Light"/>
              <a:ea typeface="Lato Light"/>
              <a:cs typeface="Lato Light"/>
              <a:sym typeface="Lato Light"/>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New initiatives</a:t>
            </a:r>
            <a:endParaRPr sz="1600">
              <a:solidFill>
                <a:srgbClr val="333333"/>
              </a:solidFill>
              <a:latin typeface="Lato Light"/>
              <a:ea typeface="Lato Light"/>
              <a:cs typeface="Lato Light"/>
              <a:sym typeface="Lato Light"/>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Areas for improvement</a:t>
            </a:r>
            <a:endParaRPr sz="1600">
              <a:solidFill>
                <a:srgbClr val="333333"/>
              </a:solidFill>
              <a:latin typeface="Lato Light"/>
              <a:ea typeface="Lato Light"/>
              <a:cs typeface="Lato Light"/>
              <a:sym typeface="La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7"/>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Financials </a:t>
            </a:r>
            <a:endParaRPr>
              <a:latin typeface="Lato"/>
              <a:ea typeface="Lato"/>
              <a:cs typeface="Lato"/>
              <a:sym typeface="Lato"/>
            </a:endParaRPr>
          </a:p>
        </p:txBody>
      </p:sp>
      <p:sp>
        <p:nvSpPr>
          <p:cNvPr id="322" name="Google Shape;322;p37"/>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latin typeface="Lato"/>
                <a:ea typeface="Lato"/>
                <a:cs typeface="Lato"/>
                <a:sym typeface="Lato"/>
              </a:rPr>
              <a:t>15</a:t>
            </a:r>
            <a:r>
              <a:rPr b="0" lang="en" sz="1000">
                <a:solidFill>
                  <a:srgbClr val="666666"/>
                </a:solidFill>
                <a:latin typeface="Lato"/>
                <a:ea typeface="Lato"/>
                <a:cs typeface="Lato"/>
                <a:sym typeface="Lato"/>
              </a:rPr>
              <a:t> minutes</a:t>
            </a:r>
            <a:endParaRPr b="0" sz="1000">
              <a:solidFill>
                <a:srgbClr val="666666"/>
              </a:solidFill>
              <a:latin typeface="Lato"/>
              <a:ea typeface="Lato"/>
              <a:cs typeface="Lato"/>
              <a:sym typeface="Lato"/>
            </a:endParaRPr>
          </a:p>
        </p:txBody>
      </p:sp>
      <p:pic>
        <p:nvPicPr>
          <p:cNvPr id="323" name="Google Shape;323;p37"/>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324" name="Google Shape;324;p37"/>
          <p:cNvSpPr txBox="1"/>
          <p:nvPr>
            <p:ph type="title"/>
          </p:nvPr>
        </p:nvSpPr>
        <p:spPr>
          <a:xfrm>
            <a:off x="1310500" y="4219738"/>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David Sacks</a:t>
            </a:r>
            <a:endParaRPr b="1" sz="1000"/>
          </a:p>
        </p:txBody>
      </p:sp>
      <p:sp>
        <p:nvSpPr>
          <p:cNvPr id="325" name="Google Shape;325;p37"/>
          <p:cNvSpPr txBox="1"/>
          <p:nvPr>
            <p:ph type="title"/>
          </p:nvPr>
        </p:nvSpPr>
        <p:spPr>
          <a:xfrm>
            <a:off x="1310500" y="4542250"/>
            <a:ext cx="6878100" cy="627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lang="en" sz="1000">
                <a:solidFill>
                  <a:schemeClr val="dk2"/>
                </a:solidFill>
                <a:latin typeface="Lato"/>
                <a:ea typeface="Lato"/>
                <a:cs typeface="Lato"/>
                <a:sym typeface="Lato"/>
              </a:rPr>
              <a:t>“After walking through the key departments and team, drop into the financials: what is the status and scale of the business. Here is where you can discuss fundraising plans and major financial items i.e. a focus on improving gross margin.”</a:t>
            </a:r>
            <a:endParaRPr b="0" sz="1000">
              <a:solidFill>
                <a:schemeClr val="dk2"/>
              </a:solidFill>
              <a:latin typeface="Lato"/>
              <a:ea typeface="Lato"/>
              <a:cs typeface="Lato"/>
              <a:sym typeface="Lato"/>
            </a:endParaRPr>
          </a:p>
        </p:txBody>
      </p:sp>
      <p:cxnSp>
        <p:nvCxnSpPr>
          <p:cNvPr id="326" name="Google Shape;326;p37"/>
          <p:cNvCxnSpPr/>
          <p:nvPr/>
        </p:nvCxnSpPr>
        <p:spPr>
          <a:xfrm>
            <a:off x="1431572" y="4542258"/>
            <a:ext cx="165600" cy="0"/>
          </a:xfrm>
          <a:prstGeom prst="straightConnector1">
            <a:avLst/>
          </a:prstGeom>
          <a:noFill/>
          <a:ln cap="flat" cmpd="sng" w="19050">
            <a:solidFill>
              <a:srgbClr val="BE0026"/>
            </a:solidFill>
            <a:prstDash val="solid"/>
            <a:round/>
            <a:headEnd len="med" w="med" type="none"/>
            <a:tailEnd len="med" w="med" type="none"/>
          </a:ln>
        </p:spPr>
      </p:cxnSp>
      <p:pic>
        <p:nvPicPr>
          <p:cNvPr id="327" name="Google Shape;327;p37"/>
          <p:cNvPicPr preferRelativeResize="0"/>
          <p:nvPr/>
        </p:nvPicPr>
        <p:blipFill>
          <a:blip r:embed="rId4">
            <a:alphaModFix/>
          </a:blip>
          <a:stretch>
            <a:fillRect/>
          </a:stretch>
        </p:blipFill>
        <p:spPr>
          <a:xfrm>
            <a:off x="535150" y="4397988"/>
            <a:ext cx="585216" cy="585216"/>
          </a:xfrm>
          <a:prstGeom prst="rect">
            <a:avLst/>
          </a:prstGeom>
          <a:noFill/>
          <a:ln>
            <a:noFill/>
          </a:ln>
        </p:spPr>
      </p:pic>
      <p:sp>
        <p:nvSpPr>
          <p:cNvPr id="328" name="Google Shape;328;p37"/>
          <p:cNvSpPr txBox="1"/>
          <p:nvPr/>
        </p:nvSpPr>
        <p:spPr>
          <a:xfrm>
            <a:off x="445100" y="847975"/>
            <a:ext cx="7196100" cy="37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333333"/>
                </a:solidFill>
                <a:latin typeface="Lato"/>
                <a:ea typeface="Lato"/>
                <a:cs typeface="Lato"/>
                <a:sym typeface="Lato"/>
              </a:rPr>
              <a:t>Actual and Projected KPIs, Financials, and Fundraising Expectations </a:t>
            </a:r>
            <a:endParaRPr sz="1600">
              <a:solidFill>
                <a:srgbClr val="333333"/>
              </a:solidFill>
              <a:latin typeface="Lato Light"/>
              <a:ea typeface="Lato Light"/>
              <a:cs typeface="Lato Light"/>
              <a:sym typeface="Lato Light"/>
            </a:endParaRPr>
          </a:p>
        </p:txBody>
      </p:sp>
      <p:graphicFrame>
        <p:nvGraphicFramePr>
          <p:cNvPr id="329" name="Google Shape;329;p37"/>
          <p:cNvGraphicFramePr/>
          <p:nvPr/>
        </p:nvGraphicFramePr>
        <p:xfrm>
          <a:off x="445050" y="1254850"/>
          <a:ext cx="3000000" cy="3000000"/>
        </p:xfrm>
        <a:graphic>
          <a:graphicData uri="http://schemas.openxmlformats.org/drawingml/2006/table">
            <a:tbl>
              <a:tblPr>
                <a:noFill/>
                <a:tableStyleId>{43A15CD1-6D5A-41F3-AE15-858E4B404909}</a:tableStyleId>
              </a:tblPr>
              <a:tblGrid>
                <a:gridCol w="1021275"/>
                <a:gridCol w="595000"/>
                <a:gridCol w="595000"/>
                <a:gridCol w="595000"/>
                <a:gridCol w="595000"/>
                <a:gridCol w="595000"/>
                <a:gridCol w="595000"/>
                <a:gridCol w="595000"/>
                <a:gridCol w="595000"/>
                <a:gridCol w="595000"/>
                <a:gridCol w="595000"/>
                <a:gridCol w="595000"/>
                <a:gridCol w="595000"/>
              </a:tblGrid>
              <a:tr h="143125">
                <a:tc>
                  <a:txBody>
                    <a:bodyPr/>
                    <a:lstStyle/>
                    <a:p>
                      <a:pPr indent="0" lvl="0" marL="0" rtl="0" algn="ctr">
                        <a:lnSpc>
                          <a:spcPct val="115000"/>
                        </a:lnSpc>
                        <a:spcBef>
                          <a:spcPts val="0"/>
                        </a:spcBef>
                        <a:spcAft>
                          <a:spcPts val="0"/>
                        </a:spcAft>
                        <a:buNone/>
                      </a:pPr>
                      <a:r>
                        <a:rPr b="1" i="1" lang="en" sz="600">
                          <a:latin typeface="Lato"/>
                          <a:ea typeface="Lato"/>
                          <a:cs typeface="Lato"/>
                          <a:sym typeface="Lato"/>
                        </a:rPr>
                        <a:t>($000s)</a:t>
                      </a:r>
                      <a:endParaRPr b="1" i="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600">
                          <a:latin typeface="Lato"/>
                          <a:ea typeface="Lato"/>
                          <a:cs typeface="Lato"/>
                          <a:sym typeface="Lato"/>
                        </a:rPr>
                        <a:t>2023A</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600">
                          <a:latin typeface="Lato"/>
                          <a:ea typeface="Lato"/>
                          <a:cs typeface="Lato"/>
                          <a:sym typeface="Lato"/>
                        </a:rPr>
                        <a:t>Q1 2024A</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600">
                          <a:latin typeface="Lato"/>
                          <a:ea typeface="Lato"/>
                          <a:cs typeface="Lato"/>
                          <a:sym typeface="Lato"/>
                        </a:rPr>
                        <a:t>Q2 2024A</a:t>
                      </a:r>
                      <a:endParaRPr b="1"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600">
                          <a:latin typeface="Lato"/>
                          <a:ea typeface="Lato"/>
                          <a:cs typeface="Lato"/>
                          <a:sym typeface="Lato"/>
                        </a:rPr>
                        <a:t>Q3 2024A</a:t>
                      </a:r>
                      <a:endParaRPr b="1"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600">
                          <a:latin typeface="Lato"/>
                          <a:ea typeface="Lato"/>
                          <a:cs typeface="Lato"/>
                          <a:sym typeface="Lato"/>
                        </a:rPr>
                        <a:t>Q4 2024A</a:t>
                      </a:r>
                      <a:endParaRPr b="1"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600">
                          <a:latin typeface="Lato"/>
                          <a:ea typeface="Lato"/>
                          <a:cs typeface="Lato"/>
                          <a:sym typeface="Lato"/>
                        </a:rPr>
                        <a:t>2024A</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600">
                          <a:latin typeface="Lato"/>
                          <a:ea typeface="Lato"/>
                          <a:cs typeface="Lato"/>
                          <a:sym typeface="Lato"/>
                        </a:rPr>
                        <a:t>Q1 2025A</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600">
                          <a:latin typeface="Lato"/>
                          <a:ea typeface="Lato"/>
                          <a:cs typeface="Lato"/>
                          <a:sym typeface="Lato"/>
                        </a:rPr>
                        <a:t>Q2 2025E</a:t>
                      </a:r>
                      <a:endParaRPr b="1"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b="1" lang="en" sz="600">
                          <a:latin typeface="Lato"/>
                          <a:ea typeface="Lato"/>
                          <a:cs typeface="Lato"/>
                          <a:sym typeface="Lato"/>
                        </a:rPr>
                        <a:t>Q3 2025E</a:t>
                      </a:r>
                      <a:endParaRPr b="1"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b="1" lang="en" sz="600">
                          <a:latin typeface="Lato"/>
                          <a:ea typeface="Lato"/>
                          <a:cs typeface="Lato"/>
                          <a:sym typeface="Lato"/>
                        </a:rPr>
                        <a:t>Q4 2025E</a:t>
                      </a:r>
                      <a:endParaRPr b="1"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b="1" lang="en" sz="600">
                          <a:latin typeface="Lato"/>
                          <a:ea typeface="Lato"/>
                          <a:cs typeface="Lato"/>
                          <a:sym typeface="Lato"/>
                        </a:rPr>
                        <a:t>2025E</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CCCCCC"/>
                    </a:solidFill>
                  </a:tcPr>
                </a:tc>
                <a:tc>
                  <a:txBody>
                    <a:bodyPr/>
                    <a:lstStyle/>
                    <a:p>
                      <a:pPr indent="0" lvl="0" marL="0" rtl="0" algn="ctr">
                        <a:lnSpc>
                          <a:spcPct val="115000"/>
                        </a:lnSpc>
                        <a:spcBef>
                          <a:spcPts val="0"/>
                        </a:spcBef>
                        <a:spcAft>
                          <a:spcPts val="0"/>
                        </a:spcAft>
                        <a:buNone/>
                      </a:pPr>
                      <a:r>
                        <a:rPr b="1" lang="en" sz="600">
                          <a:latin typeface="Lato"/>
                          <a:ea typeface="Lato"/>
                          <a:cs typeface="Lato"/>
                          <a:sym typeface="Lato"/>
                        </a:rPr>
                        <a:t>2026E</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CCCCCC"/>
                    </a:solidFill>
                  </a:tcPr>
                </a:tc>
              </a:tr>
              <a:tr h="143125">
                <a:tc>
                  <a:txBody>
                    <a:bodyPr/>
                    <a:lstStyle/>
                    <a:p>
                      <a:pPr indent="0" lvl="0" marL="0" rtl="0" algn="l">
                        <a:lnSpc>
                          <a:spcPct val="115000"/>
                        </a:lnSpc>
                        <a:spcBef>
                          <a:spcPts val="0"/>
                        </a:spcBef>
                        <a:spcAft>
                          <a:spcPts val="0"/>
                        </a:spcAft>
                        <a:buNone/>
                      </a:pPr>
                      <a:r>
                        <a:rPr b="1" lang="en" sz="600">
                          <a:latin typeface="Lato"/>
                          <a:ea typeface="Lato"/>
                          <a:cs typeface="Lato"/>
                          <a:sym typeface="Lato"/>
                        </a:rPr>
                        <a:t>Net New ARR</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175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205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240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240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955</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305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450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1,630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4,650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43125">
                <a:tc>
                  <a:txBody>
                    <a:bodyPr/>
                    <a:lstStyle/>
                    <a:p>
                      <a:pPr indent="0" lvl="0" marL="0" rtl="0" algn="l">
                        <a:lnSpc>
                          <a:spcPct val="115000"/>
                        </a:lnSpc>
                        <a:spcBef>
                          <a:spcPts val="0"/>
                        </a:spcBef>
                        <a:spcAft>
                          <a:spcPts val="0"/>
                        </a:spcAft>
                        <a:buNone/>
                      </a:pPr>
                      <a:r>
                        <a:rPr b="1" lang="en" sz="600">
                          <a:latin typeface="Lato"/>
                          <a:ea typeface="Lato"/>
                          <a:cs typeface="Lato"/>
                          <a:sym typeface="Lato"/>
                        </a:rPr>
                        <a:t>ARR</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60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275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480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720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720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1,195</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1,500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1,900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2,350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2,350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7,000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29550">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143125">
                <a:tc>
                  <a:txBody>
                    <a:bodyPr/>
                    <a:lstStyle/>
                    <a:p>
                      <a:pPr indent="0" lvl="0" marL="0" rtl="0" algn="l">
                        <a:lnSpc>
                          <a:spcPct val="115000"/>
                        </a:lnSpc>
                        <a:spcBef>
                          <a:spcPts val="0"/>
                        </a:spcBef>
                        <a:spcAft>
                          <a:spcPts val="0"/>
                        </a:spcAft>
                        <a:buNone/>
                      </a:pPr>
                      <a:r>
                        <a:rPr b="1" lang="en" sz="600">
                          <a:latin typeface="Lato"/>
                          <a:ea typeface="Lato"/>
                          <a:cs typeface="Lato"/>
                          <a:sym typeface="Lato"/>
                        </a:rPr>
                        <a:t>Revenue</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25</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60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140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180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220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600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$300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520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650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$1,870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5,610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43125">
                <a:tc>
                  <a:txBody>
                    <a:bodyPr/>
                    <a:lstStyle/>
                    <a:p>
                      <a:pPr indent="0" lvl="0" marL="0" rtl="0" algn="l">
                        <a:lnSpc>
                          <a:spcPct val="115000"/>
                        </a:lnSpc>
                        <a:spcBef>
                          <a:spcPts val="0"/>
                        </a:spcBef>
                        <a:spcAft>
                          <a:spcPts val="0"/>
                        </a:spcAft>
                        <a:buNone/>
                      </a:pPr>
                      <a:r>
                        <a:rPr b="1" lang="en" sz="600">
                          <a:latin typeface="Lato"/>
                          <a:ea typeface="Lato"/>
                          <a:cs typeface="Lato"/>
                          <a:sym typeface="Lato"/>
                        </a:rPr>
                        <a:t>Gross Margin</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-15%</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-9%</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35%</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48%</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55%</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43125">
                <a:tc>
                  <a:txBody>
                    <a:bodyPr/>
                    <a:lstStyle/>
                    <a:p>
                      <a:pPr indent="0" lvl="0" marL="0" rtl="0" algn="l">
                        <a:lnSpc>
                          <a:spcPct val="115000"/>
                        </a:lnSpc>
                        <a:spcBef>
                          <a:spcPts val="0"/>
                        </a:spcBef>
                        <a:spcAft>
                          <a:spcPts val="0"/>
                        </a:spcAft>
                        <a:buNone/>
                      </a:pPr>
                      <a:r>
                        <a:rPr b="1" lang="en" sz="600">
                          <a:latin typeface="Lato"/>
                          <a:ea typeface="Lato"/>
                          <a:cs typeface="Lato"/>
                          <a:sym typeface="Lato"/>
                        </a:rPr>
                        <a:t>Operating Expenses</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43125">
                <a:tc>
                  <a:txBody>
                    <a:bodyPr/>
                    <a:lstStyle/>
                    <a:p>
                      <a:pPr indent="0" lvl="0" marL="0" rtl="0" algn="ctr">
                        <a:lnSpc>
                          <a:spcPct val="115000"/>
                        </a:lnSpc>
                        <a:spcBef>
                          <a:spcPts val="0"/>
                        </a:spcBef>
                        <a:spcAft>
                          <a:spcPts val="0"/>
                        </a:spcAft>
                        <a:buNone/>
                      </a:pPr>
                      <a:r>
                        <a:rPr b="1" i="1" lang="en" sz="600">
                          <a:latin typeface="Lato"/>
                          <a:ea typeface="Lato"/>
                          <a:cs typeface="Lato"/>
                          <a:sym typeface="Lato"/>
                        </a:rPr>
                        <a:t>R&amp;D</a:t>
                      </a:r>
                      <a:endParaRPr b="1" i="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220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330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495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595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485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1,905</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550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2,050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2,700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43125">
                <a:tc>
                  <a:txBody>
                    <a:bodyPr/>
                    <a:lstStyle/>
                    <a:p>
                      <a:pPr indent="0" lvl="0" marL="0" rtl="0" algn="ctr">
                        <a:lnSpc>
                          <a:spcPct val="115000"/>
                        </a:lnSpc>
                        <a:spcBef>
                          <a:spcPts val="0"/>
                        </a:spcBef>
                        <a:spcAft>
                          <a:spcPts val="0"/>
                        </a:spcAft>
                        <a:buNone/>
                      </a:pPr>
                      <a:r>
                        <a:rPr b="1" i="1" lang="en" sz="600">
                          <a:latin typeface="Lato"/>
                          <a:ea typeface="Lato"/>
                          <a:cs typeface="Lato"/>
                          <a:sym typeface="Lato"/>
                        </a:rPr>
                        <a:t>S&amp;M</a:t>
                      </a:r>
                      <a:endParaRPr b="1" i="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150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225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330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495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1,200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450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550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600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2,100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4,000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43125">
                <a:tc>
                  <a:txBody>
                    <a:bodyPr/>
                    <a:lstStyle/>
                    <a:p>
                      <a:pPr indent="0" lvl="0" marL="0" rtl="0" algn="ctr">
                        <a:lnSpc>
                          <a:spcPct val="115000"/>
                        </a:lnSpc>
                        <a:spcBef>
                          <a:spcPts val="0"/>
                        </a:spcBef>
                        <a:spcAft>
                          <a:spcPts val="0"/>
                        </a:spcAft>
                        <a:buNone/>
                      </a:pPr>
                      <a:r>
                        <a:rPr b="1" i="1" lang="en" sz="600">
                          <a:latin typeface="Lato"/>
                          <a:ea typeface="Lato"/>
                          <a:cs typeface="Lato"/>
                          <a:sym typeface="Lato"/>
                        </a:rPr>
                        <a:t>G&amp;A</a:t>
                      </a:r>
                      <a:endParaRPr b="1" i="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150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140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160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650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225</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220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240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250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935</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1,000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43125">
                <a:tc>
                  <a:txBody>
                    <a:bodyPr/>
                    <a:lstStyle/>
                    <a:p>
                      <a:pPr indent="0" lvl="0" marL="0" rtl="0" algn="l">
                        <a:lnSpc>
                          <a:spcPct val="115000"/>
                        </a:lnSpc>
                        <a:spcBef>
                          <a:spcPts val="0"/>
                        </a:spcBef>
                        <a:spcAft>
                          <a:spcPts val="0"/>
                        </a:spcAft>
                        <a:buNone/>
                      </a:pPr>
                      <a:r>
                        <a:rPr b="1" lang="en" sz="600">
                          <a:latin typeface="Lato"/>
                          <a:ea typeface="Lato"/>
                          <a:cs typeface="Lato"/>
                          <a:sym typeface="Lato"/>
                        </a:rPr>
                        <a:t>Total OpEx</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420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630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860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1,085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1,180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3,755</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1,225</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1,220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1,290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1,350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5,085</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7,700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43125">
                <a:tc>
                  <a:txBody>
                    <a:bodyPr/>
                    <a:lstStyle/>
                    <a:p>
                      <a:pPr indent="0" lvl="0" marL="0" rtl="0" algn="l">
                        <a:lnSpc>
                          <a:spcPct val="115000"/>
                        </a:lnSpc>
                        <a:spcBef>
                          <a:spcPts val="0"/>
                        </a:spcBef>
                        <a:spcAft>
                          <a:spcPts val="0"/>
                        </a:spcAft>
                        <a:buNone/>
                      </a:pPr>
                      <a:r>
                        <a:rPr b="1" lang="en" sz="600">
                          <a:latin typeface="Lato"/>
                          <a:ea typeface="Lato"/>
                          <a:cs typeface="Lato"/>
                          <a:sym typeface="Lato"/>
                        </a:rPr>
                        <a:t>Operating Income</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-423</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-639</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-895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-1,103</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-1,169</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-3,806</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-1,120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-1,040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-1,030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-993</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-4,183</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-4,615</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solidFill>
                      <a:srgbClr val="CFE2F3"/>
                    </a:solidFill>
                  </a:tcPr>
                </a:tc>
              </a:tr>
              <a:tr h="143125">
                <a:tc>
                  <a:txBody>
                    <a:bodyPr/>
                    <a:lstStyle/>
                    <a:p>
                      <a:pPr indent="0" lvl="0" marL="0" rtl="0" algn="l">
                        <a:lnSpc>
                          <a:spcPct val="115000"/>
                        </a:lnSpc>
                        <a:spcBef>
                          <a:spcPts val="0"/>
                        </a:spcBef>
                        <a:spcAft>
                          <a:spcPts val="0"/>
                        </a:spcAft>
                        <a:buNone/>
                      </a:pPr>
                      <a:r>
                        <a:rPr b="1" lang="en" sz="600">
                          <a:latin typeface="Lato"/>
                          <a:ea typeface="Lato"/>
                          <a:cs typeface="Lato"/>
                          <a:sym typeface="Lato"/>
                        </a:rPr>
                        <a:t>Net Income</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-428</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-639</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-895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-1,103</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-1,169</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-3,811</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-1,125</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-1,045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-1,035</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-998</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-4,188</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-4,620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29550">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143125">
                <a:tc>
                  <a:txBody>
                    <a:bodyPr/>
                    <a:lstStyle/>
                    <a:p>
                      <a:pPr indent="0" lvl="0" marL="0" rtl="0" algn="l">
                        <a:lnSpc>
                          <a:spcPct val="115000"/>
                        </a:lnSpc>
                        <a:spcBef>
                          <a:spcPts val="0"/>
                        </a:spcBef>
                        <a:spcAft>
                          <a:spcPts val="0"/>
                        </a:spcAft>
                        <a:buNone/>
                      </a:pPr>
                      <a:r>
                        <a:rPr b="1" lang="en" sz="600">
                          <a:latin typeface="Lato"/>
                          <a:ea typeface="Lato"/>
                          <a:cs typeface="Lato"/>
                          <a:sym typeface="Lato"/>
                        </a:rPr>
                        <a:t>Cash</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3,000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2,300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1,550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5,500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5,500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4,100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2,900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1,900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1,150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1,150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13,150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43125">
                <a:tc>
                  <a:txBody>
                    <a:bodyPr/>
                    <a:lstStyle/>
                    <a:p>
                      <a:pPr indent="0" lvl="0" marL="0" rtl="0" algn="l">
                        <a:lnSpc>
                          <a:spcPct val="115000"/>
                        </a:lnSpc>
                        <a:spcBef>
                          <a:spcPts val="0"/>
                        </a:spcBef>
                        <a:spcAft>
                          <a:spcPts val="0"/>
                        </a:spcAft>
                        <a:buNone/>
                      </a:pPr>
                      <a:r>
                        <a:rPr b="1" lang="en" sz="600">
                          <a:latin typeface="Lato"/>
                          <a:ea typeface="Lato"/>
                          <a:cs typeface="Lato"/>
                          <a:sym typeface="Lato"/>
                        </a:rPr>
                        <a:t>Debt</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250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750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1,000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29550">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143125">
                <a:tc>
                  <a:txBody>
                    <a:bodyPr/>
                    <a:lstStyle/>
                    <a:p>
                      <a:pPr indent="0" lvl="0" marL="0" rtl="0" algn="l">
                        <a:lnSpc>
                          <a:spcPct val="115000"/>
                        </a:lnSpc>
                        <a:spcBef>
                          <a:spcPts val="0"/>
                        </a:spcBef>
                        <a:spcAft>
                          <a:spcPts val="0"/>
                        </a:spcAft>
                        <a:buNone/>
                      </a:pPr>
                      <a:r>
                        <a:rPr b="1" lang="en" sz="600">
                          <a:latin typeface="Lato"/>
                          <a:ea typeface="Lato"/>
                          <a:cs typeface="Lato"/>
                          <a:sym typeface="Lato"/>
                        </a:rPr>
                        <a:t>Burn</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-1,200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-700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-1,000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-1,600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-1,700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-5,000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-1,400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-1,200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-1,000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-1,000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-4,600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-8,000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43125">
                <a:tc>
                  <a:txBody>
                    <a:bodyPr/>
                    <a:lstStyle/>
                    <a:p>
                      <a:pPr indent="0" lvl="0" marL="0" rtl="0" algn="l">
                        <a:lnSpc>
                          <a:spcPct val="115000"/>
                        </a:lnSpc>
                        <a:spcBef>
                          <a:spcPts val="0"/>
                        </a:spcBef>
                        <a:spcAft>
                          <a:spcPts val="0"/>
                        </a:spcAft>
                        <a:buNone/>
                      </a:pPr>
                      <a:r>
                        <a:rPr b="1" lang="en" sz="600">
                          <a:latin typeface="Lato"/>
                          <a:ea typeface="Lato"/>
                          <a:cs typeface="Lato"/>
                          <a:sym typeface="Lato"/>
                        </a:rPr>
                        <a:t>Capital Raise</a:t>
                      </a:r>
                      <a:endParaRPr b="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dash"/>
                      <a:round/>
                      <a:headEnd len="sm" w="sm" type="none"/>
                      <a:tailEnd len="sm" w="sm" type="none"/>
                    </a:lnB>
                    <a:solidFill>
                      <a:srgbClr val="CFE2F3"/>
                    </a:solidFill>
                  </a:tcPr>
                </a:tc>
              </a:tr>
              <a:tr h="143125">
                <a:tc>
                  <a:txBody>
                    <a:bodyPr/>
                    <a:lstStyle/>
                    <a:p>
                      <a:pPr indent="0" lvl="0" marL="0" rtl="0" algn="ctr">
                        <a:lnSpc>
                          <a:spcPct val="115000"/>
                        </a:lnSpc>
                        <a:spcBef>
                          <a:spcPts val="0"/>
                        </a:spcBef>
                        <a:spcAft>
                          <a:spcPts val="0"/>
                        </a:spcAft>
                        <a:buNone/>
                      </a:pPr>
                      <a:r>
                        <a:rPr b="1" i="1" lang="en" sz="600">
                          <a:latin typeface="Lato"/>
                          <a:ea typeface="Lato"/>
                          <a:cs typeface="Lato"/>
                          <a:sym typeface="Lato"/>
                        </a:rPr>
                        <a:t>Debt</a:t>
                      </a:r>
                      <a:endParaRPr b="1" i="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250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250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250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250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43125">
                <a:tc>
                  <a:txBody>
                    <a:bodyPr/>
                    <a:lstStyle/>
                    <a:p>
                      <a:pPr indent="0" lvl="0" marL="0" rtl="0" algn="ctr">
                        <a:lnSpc>
                          <a:spcPct val="115000"/>
                        </a:lnSpc>
                        <a:spcBef>
                          <a:spcPts val="0"/>
                        </a:spcBef>
                        <a:spcAft>
                          <a:spcPts val="0"/>
                        </a:spcAft>
                        <a:buNone/>
                      </a:pPr>
                      <a:r>
                        <a:rPr b="1" i="1" lang="en" sz="600">
                          <a:latin typeface="Lato"/>
                          <a:ea typeface="Lato"/>
                          <a:cs typeface="Lato"/>
                          <a:sym typeface="Lato"/>
                        </a:rPr>
                        <a:t>Equity</a:t>
                      </a:r>
                      <a:endParaRPr b="1" i="1"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7,000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7,000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 sz="600">
                          <a:latin typeface="Lato"/>
                          <a:ea typeface="Lato"/>
                          <a:cs typeface="Lato"/>
                          <a:sym typeface="Lato"/>
                        </a:rPr>
                        <a:t>20,000</a:t>
                      </a:r>
                      <a:endParaRPr sz="600">
                        <a:latin typeface="Lato"/>
                        <a:ea typeface="Lato"/>
                        <a:cs typeface="Lato"/>
                        <a:sym typeface="La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8"/>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Team</a:t>
            </a:r>
            <a:endParaRPr>
              <a:latin typeface="Lato"/>
              <a:ea typeface="Lato"/>
              <a:cs typeface="Lato"/>
              <a:sym typeface="Lato"/>
            </a:endParaRPr>
          </a:p>
        </p:txBody>
      </p:sp>
      <p:sp>
        <p:nvSpPr>
          <p:cNvPr id="335" name="Google Shape;335;p38"/>
          <p:cNvSpPr txBox="1"/>
          <p:nvPr/>
        </p:nvSpPr>
        <p:spPr>
          <a:xfrm>
            <a:off x="311700" y="1060000"/>
            <a:ext cx="3911100" cy="23298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333333"/>
              </a:buClr>
              <a:buSzPts val="1800"/>
              <a:buFont typeface="Lato Light"/>
              <a:buAutoNum type="arabicPeriod"/>
            </a:pPr>
            <a:r>
              <a:rPr lang="en" sz="1800">
                <a:solidFill>
                  <a:srgbClr val="333333"/>
                </a:solidFill>
                <a:latin typeface="Lato Light"/>
                <a:ea typeface="Lato Light"/>
                <a:cs typeface="Lato Light"/>
                <a:sym typeface="Lato Light"/>
              </a:rPr>
              <a:t>Current Team headcount</a:t>
            </a:r>
            <a:endParaRPr sz="1800">
              <a:solidFill>
                <a:srgbClr val="333333"/>
              </a:solidFill>
              <a:latin typeface="Lato Light"/>
              <a:ea typeface="Lato Light"/>
              <a:cs typeface="Lato Light"/>
              <a:sym typeface="Lato Light"/>
            </a:endParaRPr>
          </a:p>
          <a:p>
            <a:pPr indent="-342900" lvl="0" marL="457200" rtl="0" algn="l">
              <a:lnSpc>
                <a:spcPct val="150000"/>
              </a:lnSpc>
              <a:spcBef>
                <a:spcPts val="0"/>
              </a:spcBef>
              <a:spcAft>
                <a:spcPts val="0"/>
              </a:spcAft>
              <a:buClr>
                <a:srgbClr val="333333"/>
              </a:buClr>
              <a:buSzPts val="1800"/>
              <a:buFont typeface="Lato Light"/>
              <a:buAutoNum type="arabicPeriod"/>
            </a:pPr>
            <a:r>
              <a:rPr lang="en" sz="1800">
                <a:solidFill>
                  <a:srgbClr val="333333"/>
                </a:solidFill>
                <a:latin typeface="Lato Light"/>
                <a:ea typeface="Lato Light"/>
                <a:cs typeface="Lato Light"/>
                <a:sym typeface="Lato Light"/>
              </a:rPr>
              <a:t>Hiring plans and recruiting needs</a:t>
            </a:r>
            <a:endParaRPr sz="1800">
              <a:solidFill>
                <a:srgbClr val="333333"/>
              </a:solidFill>
              <a:latin typeface="Lato Light"/>
              <a:ea typeface="Lato Light"/>
              <a:cs typeface="Lato Light"/>
              <a:sym typeface="Lato Light"/>
            </a:endParaRPr>
          </a:p>
          <a:p>
            <a:pPr indent="-342900" lvl="0" marL="457200" rtl="0" algn="l">
              <a:lnSpc>
                <a:spcPct val="150000"/>
              </a:lnSpc>
              <a:spcBef>
                <a:spcPts val="0"/>
              </a:spcBef>
              <a:spcAft>
                <a:spcPts val="0"/>
              </a:spcAft>
              <a:buClr>
                <a:srgbClr val="333333"/>
              </a:buClr>
              <a:buSzPts val="1800"/>
              <a:buFont typeface="Lato Light"/>
              <a:buAutoNum type="arabicPeriod"/>
            </a:pPr>
            <a:r>
              <a:rPr lang="en" sz="1800">
                <a:solidFill>
                  <a:srgbClr val="333333"/>
                </a:solidFill>
                <a:latin typeface="Lato Light"/>
                <a:ea typeface="Lato Light"/>
                <a:cs typeface="Lato Light"/>
                <a:sym typeface="Lato Light"/>
              </a:rPr>
              <a:t>Where we need the most help</a:t>
            </a:r>
            <a:endParaRPr sz="1800">
              <a:solidFill>
                <a:srgbClr val="333333"/>
              </a:solidFill>
              <a:latin typeface="Lato Light"/>
              <a:ea typeface="Lato Light"/>
              <a:cs typeface="Lato Light"/>
              <a:sym typeface="Lato Light"/>
            </a:endParaRPr>
          </a:p>
        </p:txBody>
      </p:sp>
      <p:sp>
        <p:nvSpPr>
          <p:cNvPr id="336" name="Google Shape;336;p38"/>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latin typeface="Lato"/>
                <a:ea typeface="Lato"/>
                <a:cs typeface="Lato"/>
                <a:sym typeface="Lato"/>
              </a:rPr>
              <a:t>15</a:t>
            </a:r>
            <a:r>
              <a:rPr b="0" lang="en" sz="1000">
                <a:solidFill>
                  <a:srgbClr val="666666"/>
                </a:solidFill>
                <a:latin typeface="Lato"/>
                <a:ea typeface="Lato"/>
                <a:cs typeface="Lato"/>
                <a:sym typeface="Lato"/>
              </a:rPr>
              <a:t> minutes</a:t>
            </a:r>
            <a:endParaRPr b="0" sz="1000">
              <a:solidFill>
                <a:srgbClr val="666666"/>
              </a:solidFill>
              <a:latin typeface="Lato"/>
              <a:ea typeface="Lato"/>
              <a:cs typeface="Lato"/>
              <a:sym typeface="Lato"/>
            </a:endParaRPr>
          </a:p>
        </p:txBody>
      </p:sp>
      <p:pic>
        <p:nvPicPr>
          <p:cNvPr id="337" name="Google Shape;337;p38"/>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338" name="Google Shape;338;p38"/>
          <p:cNvSpPr txBox="1"/>
          <p:nvPr>
            <p:ph type="title"/>
          </p:nvPr>
        </p:nvSpPr>
        <p:spPr>
          <a:xfrm>
            <a:off x="816050" y="3687750"/>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David Sacks</a:t>
            </a:r>
            <a:endParaRPr b="1" sz="1000"/>
          </a:p>
        </p:txBody>
      </p:sp>
      <p:sp>
        <p:nvSpPr>
          <p:cNvPr id="339" name="Google Shape;339;p38"/>
          <p:cNvSpPr txBox="1"/>
          <p:nvPr/>
        </p:nvSpPr>
        <p:spPr>
          <a:xfrm>
            <a:off x="832450" y="4010250"/>
            <a:ext cx="3012600" cy="104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333333"/>
                </a:solidFill>
                <a:latin typeface="Lato Light"/>
                <a:ea typeface="Lato Light"/>
                <a:cs typeface="Lato Light"/>
                <a:sym typeface="Lato Light"/>
              </a:rPr>
              <a:t>“What does your ideal org chart look like compared to the one you have today? What are the areas that are on fire and have the greatest need for new hires?”</a:t>
            </a:r>
            <a:endParaRPr sz="1000">
              <a:solidFill>
                <a:srgbClr val="333333"/>
              </a:solidFill>
              <a:latin typeface="Lato Light"/>
              <a:ea typeface="Lato Light"/>
              <a:cs typeface="Lato Light"/>
              <a:sym typeface="Lato Light"/>
            </a:endParaRPr>
          </a:p>
        </p:txBody>
      </p:sp>
      <p:cxnSp>
        <p:nvCxnSpPr>
          <p:cNvPr id="340" name="Google Shape;340;p38"/>
          <p:cNvCxnSpPr/>
          <p:nvPr/>
        </p:nvCxnSpPr>
        <p:spPr>
          <a:xfrm>
            <a:off x="925000" y="3997088"/>
            <a:ext cx="165600" cy="0"/>
          </a:xfrm>
          <a:prstGeom prst="straightConnector1">
            <a:avLst/>
          </a:prstGeom>
          <a:noFill/>
          <a:ln cap="flat" cmpd="sng" w="19050">
            <a:solidFill>
              <a:srgbClr val="BE0026"/>
            </a:solidFill>
            <a:prstDash val="solid"/>
            <a:round/>
            <a:headEnd len="med" w="med" type="none"/>
            <a:tailEnd len="med" w="med" type="none"/>
          </a:ln>
        </p:spPr>
      </p:cxnSp>
      <p:pic>
        <p:nvPicPr>
          <p:cNvPr id="341" name="Google Shape;341;p38"/>
          <p:cNvPicPr preferRelativeResize="0"/>
          <p:nvPr/>
        </p:nvPicPr>
        <p:blipFill>
          <a:blip r:embed="rId4">
            <a:alphaModFix/>
          </a:blip>
          <a:stretch>
            <a:fillRect/>
          </a:stretch>
        </p:blipFill>
        <p:spPr>
          <a:xfrm>
            <a:off x="162250" y="3793338"/>
            <a:ext cx="585216" cy="585216"/>
          </a:xfrm>
          <a:prstGeom prst="rect">
            <a:avLst/>
          </a:prstGeom>
          <a:noFill/>
          <a:ln>
            <a:noFill/>
          </a:ln>
        </p:spPr>
      </p:pic>
      <p:pic>
        <p:nvPicPr>
          <p:cNvPr id="342" name="Google Shape;342;p38"/>
          <p:cNvPicPr preferRelativeResize="0"/>
          <p:nvPr/>
        </p:nvPicPr>
        <p:blipFill>
          <a:blip r:embed="rId5">
            <a:alphaModFix/>
          </a:blip>
          <a:stretch>
            <a:fillRect/>
          </a:stretch>
        </p:blipFill>
        <p:spPr>
          <a:xfrm>
            <a:off x="4081374" y="3457100"/>
            <a:ext cx="2170977" cy="1185150"/>
          </a:xfrm>
          <a:prstGeom prst="rect">
            <a:avLst/>
          </a:prstGeom>
          <a:noFill/>
          <a:ln>
            <a:noFill/>
          </a:ln>
        </p:spPr>
      </p:pic>
      <p:pic>
        <p:nvPicPr>
          <p:cNvPr id="343" name="Google Shape;343;p38"/>
          <p:cNvPicPr preferRelativeResize="0"/>
          <p:nvPr/>
        </p:nvPicPr>
        <p:blipFill>
          <a:blip r:embed="rId6">
            <a:alphaModFix/>
          </a:blip>
          <a:stretch>
            <a:fillRect/>
          </a:stretch>
        </p:blipFill>
        <p:spPr>
          <a:xfrm>
            <a:off x="6617450" y="3449700"/>
            <a:ext cx="2241125" cy="1377650"/>
          </a:xfrm>
          <a:prstGeom prst="rect">
            <a:avLst/>
          </a:prstGeom>
          <a:noFill/>
          <a:ln>
            <a:noFill/>
          </a:ln>
        </p:spPr>
      </p:pic>
      <p:pic>
        <p:nvPicPr>
          <p:cNvPr id="344" name="Google Shape;344;p38"/>
          <p:cNvPicPr preferRelativeResize="0"/>
          <p:nvPr/>
        </p:nvPicPr>
        <p:blipFill>
          <a:blip r:embed="rId7">
            <a:alphaModFix/>
          </a:blip>
          <a:stretch>
            <a:fillRect/>
          </a:stretch>
        </p:blipFill>
        <p:spPr>
          <a:xfrm>
            <a:off x="4331014" y="696750"/>
            <a:ext cx="4501287" cy="2596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9"/>
          <p:cNvSpPr txBox="1"/>
          <p:nvPr>
            <p:ph idx="1" type="body"/>
          </p:nvPr>
        </p:nvSpPr>
        <p:spPr>
          <a:xfrm>
            <a:off x="311700" y="748725"/>
            <a:ext cx="4889400" cy="427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Proposed Option Grant</a:t>
            </a:r>
            <a:endParaRPr/>
          </a:p>
        </p:txBody>
      </p:sp>
      <p:sp>
        <p:nvSpPr>
          <p:cNvPr id="350" name="Google Shape;350;p39"/>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Administrative Matters </a:t>
            </a:r>
            <a:r>
              <a:rPr lang="en"/>
              <a:t> [</a:t>
            </a:r>
            <a:r>
              <a:rPr lang="en">
                <a:latin typeface="Lato"/>
                <a:ea typeface="Lato"/>
                <a:cs typeface="Lato"/>
                <a:sym typeface="Lato"/>
              </a:rPr>
              <a:t>Closed Se</a:t>
            </a:r>
            <a:r>
              <a:rPr lang="en"/>
              <a:t>ssion]</a:t>
            </a:r>
            <a:endParaRPr>
              <a:latin typeface="Lato"/>
              <a:ea typeface="Lato"/>
              <a:cs typeface="Lato"/>
              <a:sym typeface="Lato"/>
            </a:endParaRPr>
          </a:p>
        </p:txBody>
      </p:sp>
      <p:sp>
        <p:nvSpPr>
          <p:cNvPr id="351" name="Google Shape;351;p39"/>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latin typeface="Lato"/>
                <a:ea typeface="Lato"/>
                <a:cs typeface="Lato"/>
                <a:sym typeface="Lato"/>
              </a:rPr>
              <a:t>10</a:t>
            </a:r>
            <a:r>
              <a:rPr b="0" lang="en" sz="1000">
                <a:solidFill>
                  <a:srgbClr val="666666"/>
                </a:solidFill>
                <a:latin typeface="Lato"/>
                <a:ea typeface="Lato"/>
                <a:cs typeface="Lato"/>
                <a:sym typeface="Lato"/>
              </a:rPr>
              <a:t> minutes</a:t>
            </a:r>
            <a:endParaRPr b="0" sz="1000">
              <a:solidFill>
                <a:srgbClr val="666666"/>
              </a:solidFill>
              <a:latin typeface="Lato"/>
              <a:ea typeface="Lato"/>
              <a:cs typeface="Lato"/>
              <a:sym typeface="Lato"/>
            </a:endParaRPr>
          </a:p>
        </p:txBody>
      </p:sp>
      <p:pic>
        <p:nvPicPr>
          <p:cNvPr id="352" name="Google Shape;352;p39"/>
          <p:cNvPicPr preferRelativeResize="0"/>
          <p:nvPr/>
        </p:nvPicPr>
        <p:blipFill>
          <a:blip r:embed="rId3">
            <a:alphaModFix/>
          </a:blip>
          <a:stretch>
            <a:fillRect/>
          </a:stretch>
        </p:blipFill>
        <p:spPr>
          <a:xfrm>
            <a:off x="7933150" y="360075"/>
            <a:ext cx="211350" cy="211350"/>
          </a:xfrm>
          <a:prstGeom prst="rect">
            <a:avLst/>
          </a:prstGeom>
          <a:noFill/>
          <a:ln>
            <a:noFill/>
          </a:ln>
        </p:spPr>
      </p:pic>
      <p:graphicFrame>
        <p:nvGraphicFramePr>
          <p:cNvPr id="353" name="Google Shape;353;p39"/>
          <p:cNvGraphicFramePr/>
          <p:nvPr/>
        </p:nvGraphicFramePr>
        <p:xfrm>
          <a:off x="438700" y="1199275"/>
          <a:ext cx="3000000" cy="3000000"/>
        </p:xfrm>
        <a:graphic>
          <a:graphicData uri="http://schemas.openxmlformats.org/drawingml/2006/table">
            <a:tbl>
              <a:tblPr>
                <a:noFill/>
                <a:tableStyleId>{43A15CD1-6D5A-41F3-AE15-858E4B404909}</a:tableStyleId>
              </a:tblPr>
              <a:tblGrid>
                <a:gridCol w="928650"/>
                <a:gridCol w="722975"/>
                <a:gridCol w="946025"/>
                <a:gridCol w="692175"/>
                <a:gridCol w="937700"/>
              </a:tblGrid>
              <a:tr h="268250">
                <a:tc>
                  <a:txBody>
                    <a:bodyPr/>
                    <a:lstStyle/>
                    <a:p>
                      <a:pPr indent="0" lvl="0" marL="0" rtl="0" algn="l">
                        <a:spcBef>
                          <a:spcPts val="0"/>
                        </a:spcBef>
                        <a:spcAft>
                          <a:spcPts val="0"/>
                        </a:spcAft>
                        <a:buNone/>
                      </a:pPr>
                      <a:r>
                        <a:t/>
                      </a:r>
                      <a:endParaRPr b="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b="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b="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b="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b="1" sz="800">
                        <a:latin typeface="Lato"/>
                        <a:ea typeface="Lato"/>
                        <a:cs typeface="Lato"/>
                        <a:sym typeface="Lato"/>
                      </a:endParaRPr>
                    </a:p>
                  </a:txBody>
                  <a:tcPr marT="19050" marB="19050" marR="28575" marL="2857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68250">
                <a:tc>
                  <a:txBody>
                    <a:bodyPr/>
                    <a:lstStyle/>
                    <a:p>
                      <a:pPr indent="0" lvl="0" marL="0" rtl="0" algn="l">
                        <a:lnSpc>
                          <a:spcPct val="115000"/>
                        </a:lnSpc>
                        <a:spcBef>
                          <a:spcPts val="0"/>
                        </a:spcBef>
                        <a:spcAft>
                          <a:spcPts val="0"/>
                        </a:spcAft>
                        <a:buNone/>
                      </a:pPr>
                      <a:r>
                        <a:rPr b="1" lang="en" sz="800">
                          <a:latin typeface="Lato"/>
                          <a:ea typeface="Lato"/>
                          <a:cs typeface="Lato"/>
                          <a:sym typeface="Lato"/>
                        </a:rPr>
                        <a:t>Employee</a:t>
                      </a:r>
                      <a:endParaRPr b="1" sz="800">
                        <a:latin typeface="Lato"/>
                        <a:ea typeface="Lato"/>
                        <a:cs typeface="Lato"/>
                        <a:sym typeface="Lato"/>
                      </a:endParaRPr>
                    </a:p>
                  </a:txBody>
                  <a:tcPr marT="3657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b="1" lang="en" sz="800">
                          <a:latin typeface="Lato"/>
                          <a:ea typeface="Lato"/>
                          <a:cs typeface="Lato"/>
                          <a:sym typeface="Lato"/>
                        </a:rPr>
                        <a:t>Start Date</a:t>
                      </a:r>
                      <a:endParaRPr b="1" sz="800">
                        <a:latin typeface="Lato"/>
                        <a:ea typeface="Lato"/>
                        <a:cs typeface="Lato"/>
                        <a:sym typeface="Lato"/>
                      </a:endParaRPr>
                    </a:p>
                  </a:txBody>
                  <a:tcPr marT="3657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Option Grant</a:t>
                      </a:r>
                      <a:endParaRPr b="1" sz="800">
                        <a:latin typeface="Lato"/>
                        <a:ea typeface="Lato"/>
                        <a:cs typeface="Lato"/>
                        <a:sym typeface="Lato"/>
                      </a:endParaRPr>
                    </a:p>
                  </a:txBody>
                  <a:tcPr marT="3657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 Gross</a:t>
                      </a:r>
                      <a:endParaRPr b="1" sz="800">
                        <a:latin typeface="Lato"/>
                        <a:ea typeface="Lato"/>
                        <a:cs typeface="Lato"/>
                        <a:sym typeface="Lato"/>
                      </a:endParaRPr>
                    </a:p>
                  </a:txBody>
                  <a:tcPr marT="3657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 Fully Diluted</a:t>
                      </a:r>
                      <a:endParaRPr b="1" sz="800">
                        <a:latin typeface="Lato"/>
                        <a:ea typeface="Lato"/>
                        <a:cs typeface="Lato"/>
                        <a:sym typeface="Lato"/>
                      </a:endParaRPr>
                    </a:p>
                  </a:txBody>
                  <a:tcPr marT="3657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r>
              <a:tr h="289175">
                <a:tc>
                  <a:txBody>
                    <a:bodyPr/>
                    <a:lstStyle/>
                    <a:p>
                      <a:pPr indent="0" lvl="0" marL="0" rtl="0" algn="l">
                        <a:lnSpc>
                          <a:spcPct val="115000"/>
                        </a:lnSpc>
                        <a:spcBef>
                          <a:spcPts val="0"/>
                        </a:spcBef>
                        <a:spcAft>
                          <a:spcPts val="0"/>
                        </a:spcAft>
                        <a:buNone/>
                      </a:pPr>
                      <a:r>
                        <a:rPr lang="en" sz="800">
                          <a:latin typeface="Lato"/>
                          <a:ea typeface="Lato"/>
                          <a:cs typeface="Lato"/>
                          <a:sym typeface="Lato"/>
                        </a:rPr>
                        <a:t>Employee 1</a:t>
                      </a:r>
                      <a:endParaRPr sz="800">
                        <a:latin typeface="Lato"/>
                        <a:ea typeface="Lato"/>
                        <a:cs typeface="Lato"/>
                        <a:sym typeface="Lato"/>
                      </a:endParaRPr>
                    </a:p>
                  </a:txBody>
                  <a:tcPr marT="36575" marB="3657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2FFEE"/>
                    </a:solidFill>
                  </a:tcPr>
                </a:tc>
                <a:tc>
                  <a:txBody>
                    <a:bodyPr/>
                    <a:lstStyle/>
                    <a:p>
                      <a:pPr indent="0" lvl="0" marL="0" rtl="0" algn="l">
                        <a:lnSpc>
                          <a:spcPct val="115000"/>
                        </a:lnSpc>
                        <a:spcBef>
                          <a:spcPts val="0"/>
                        </a:spcBef>
                        <a:spcAft>
                          <a:spcPts val="0"/>
                        </a:spcAft>
                        <a:buNone/>
                      </a:pPr>
                      <a:r>
                        <a:rPr lang="en" sz="800">
                          <a:latin typeface="Lato"/>
                          <a:ea typeface="Lato"/>
                          <a:cs typeface="Lato"/>
                          <a:sym typeface="Lato"/>
                        </a:rPr>
                        <a:t>1</a:t>
                      </a:r>
                      <a:r>
                        <a:rPr lang="en" sz="800">
                          <a:latin typeface="Lato"/>
                          <a:ea typeface="Lato"/>
                          <a:cs typeface="Lato"/>
                          <a:sym typeface="Lato"/>
                        </a:rPr>
                        <a:t>/1/202</a:t>
                      </a:r>
                      <a:r>
                        <a:rPr lang="en" sz="800">
                          <a:latin typeface="Lato"/>
                          <a:ea typeface="Lato"/>
                          <a:cs typeface="Lato"/>
                          <a:sym typeface="Lato"/>
                        </a:rPr>
                        <a:t>5</a:t>
                      </a:r>
                      <a:endParaRPr sz="800">
                        <a:latin typeface="Lato"/>
                        <a:ea typeface="Lato"/>
                        <a:cs typeface="Lato"/>
                        <a:sym typeface="Lato"/>
                      </a:endParaRPr>
                    </a:p>
                  </a:txBody>
                  <a:tcPr marT="36575" marB="3657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200,000</a:t>
                      </a:r>
                      <a:endParaRPr sz="800">
                        <a:latin typeface="Lato"/>
                        <a:ea typeface="Lato"/>
                        <a:cs typeface="Lato"/>
                        <a:sym typeface="Lato"/>
                      </a:endParaRPr>
                    </a:p>
                  </a:txBody>
                  <a:tcPr marT="36575" marB="3657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1%</a:t>
                      </a:r>
                      <a:endParaRPr sz="800">
                        <a:latin typeface="Lato"/>
                        <a:ea typeface="Lato"/>
                        <a:cs typeface="Lato"/>
                        <a:sym typeface="Lato"/>
                      </a:endParaRPr>
                    </a:p>
                  </a:txBody>
                  <a:tcPr marT="36575" marB="3657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0.20%</a:t>
                      </a:r>
                      <a:endParaRPr sz="800">
                        <a:latin typeface="Lato"/>
                        <a:ea typeface="Lato"/>
                        <a:cs typeface="Lato"/>
                        <a:sym typeface="Lato"/>
                      </a:endParaRPr>
                    </a:p>
                  </a:txBody>
                  <a:tcPr marT="36575" marB="3657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89175">
                <a:tc>
                  <a:txBody>
                    <a:bodyPr/>
                    <a:lstStyle/>
                    <a:p>
                      <a:pPr indent="0" lvl="0" marL="0" rtl="0" algn="l">
                        <a:lnSpc>
                          <a:spcPct val="115000"/>
                        </a:lnSpc>
                        <a:spcBef>
                          <a:spcPts val="0"/>
                        </a:spcBef>
                        <a:spcAft>
                          <a:spcPts val="0"/>
                        </a:spcAft>
                        <a:buNone/>
                      </a:pPr>
                      <a:r>
                        <a:rPr lang="en" sz="800">
                          <a:latin typeface="Lato"/>
                          <a:ea typeface="Lato"/>
                          <a:cs typeface="Lato"/>
                          <a:sym typeface="Lato"/>
                        </a:rPr>
                        <a:t>Employee 2</a:t>
                      </a:r>
                      <a:endParaRPr sz="800">
                        <a:latin typeface="Lato"/>
                        <a:ea typeface="Lato"/>
                        <a:cs typeface="Lato"/>
                        <a:sym typeface="Lato"/>
                      </a:endParaRPr>
                    </a:p>
                  </a:txBody>
                  <a:tcPr marT="36575" marB="3657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2FFEE"/>
                    </a:solidFill>
                  </a:tcPr>
                </a:tc>
                <a:tc>
                  <a:txBody>
                    <a:bodyPr/>
                    <a:lstStyle/>
                    <a:p>
                      <a:pPr indent="0" lvl="0" marL="0" rtl="0" algn="l">
                        <a:lnSpc>
                          <a:spcPct val="115000"/>
                        </a:lnSpc>
                        <a:spcBef>
                          <a:spcPts val="0"/>
                        </a:spcBef>
                        <a:spcAft>
                          <a:spcPts val="0"/>
                        </a:spcAft>
                        <a:buNone/>
                      </a:pPr>
                      <a:r>
                        <a:rPr lang="en" sz="800">
                          <a:solidFill>
                            <a:schemeClr val="dk1"/>
                          </a:solidFill>
                          <a:latin typeface="Lato"/>
                          <a:ea typeface="Lato"/>
                          <a:cs typeface="Lato"/>
                          <a:sym typeface="Lato"/>
                        </a:rPr>
                        <a:t>New Grant</a:t>
                      </a:r>
                      <a:endParaRPr sz="800">
                        <a:latin typeface="Lato"/>
                        <a:ea typeface="Lato"/>
                        <a:cs typeface="Lato"/>
                        <a:sym typeface="Lato"/>
                      </a:endParaRPr>
                    </a:p>
                  </a:txBody>
                  <a:tcPr marT="36575" marB="3657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500,000</a:t>
                      </a:r>
                      <a:endParaRPr sz="800">
                        <a:latin typeface="Lato"/>
                        <a:ea typeface="Lato"/>
                        <a:cs typeface="Lato"/>
                        <a:sym typeface="Lato"/>
                      </a:endParaRPr>
                    </a:p>
                  </a:txBody>
                  <a:tcPr marT="36575" marB="3657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3%</a:t>
                      </a:r>
                      <a:endParaRPr sz="800">
                        <a:latin typeface="Lato"/>
                        <a:ea typeface="Lato"/>
                        <a:cs typeface="Lato"/>
                        <a:sym typeface="Lato"/>
                      </a:endParaRPr>
                    </a:p>
                  </a:txBody>
                  <a:tcPr marT="36575" marB="3657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0.50%</a:t>
                      </a:r>
                      <a:endParaRPr sz="800">
                        <a:latin typeface="Lato"/>
                        <a:ea typeface="Lato"/>
                        <a:cs typeface="Lato"/>
                        <a:sym typeface="Lato"/>
                      </a:endParaRPr>
                    </a:p>
                  </a:txBody>
                  <a:tcPr marT="36575" marB="3657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354" name="Google Shape;354;p39"/>
          <p:cNvSpPr txBox="1"/>
          <p:nvPr>
            <p:ph type="title"/>
          </p:nvPr>
        </p:nvSpPr>
        <p:spPr>
          <a:xfrm>
            <a:off x="6181575" y="3934924"/>
            <a:ext cx="2901600" cy="973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lang="en" sz="1000">
                <a:latin typeface="Lato Light"/>
                <a:ea typeface="Lato Light"/>
                <a:cs typeface="Lato Light"/>
                <a:sym typeface="Lato Light"/>
              </a:rPr>
              <a:t>“Handle administrative matters in closed session. Save for the end to avoid wasting time at the beginning of the meeting. Some of this can just be done by docusign.”</a:t>
            </a:r>
            <a:endParaRPr b="0" sz="1000">
              <a:latin typeface="Lato Light"/>
              <a:ea typeface="Lato Light"/>
              <a:cs typeface="Lato Light"/>
              <a:sym typeface="Lato Light"/>
            </a:endParaRPr>
          </a:p>
        </p:txBody>
      </p:sp>
      <p:graphicFrame>
        <p:nvGraphicFramePr>
          <p:cNvPr id="355" name="Google Shape;355;p39"/>
          <p:cNvGraphicFramePr/>
          <p:nvPr/>
        </p:nvGraphicFramePr>
        <p:xfrm>
          <a:off x="438700" y="3211600"/>
          <a:ext cx="3000000" cy="3000000"/>
        </p:xfrm>
        <a:graphic>
          <a:graphicData uri="http://schemas.openxmlformats.org/drawingml/2006/table">
            <a:tbl>
              <a:tblPr>
                <a:noFill/>
                <a:tableStyleId>{43A15CD1-6D5A-41F3-AE15-858E4B404909}</a:tableStyleId>
              </a:tblPr>
              <a:tblGrid>
                <a:gridCol w="1773050"/>
                <a:gridCol w="945200"/>
                <a:gridCol w="920950"/>
                <a:gridCol w="1167900"/>
              </a:tblGrid>
              <a:tr h="236350">
                <a:tc>
                  <a:txBody>
                    <a:bodyPr/>
                    <a:lstStyle/>
                    <a:p>
                      <a:pPr indent="0" lvl="0" marL="0" rtl="0" algn="l">
                        <a:spcBef>
                          <a:spcPts val="0"/>
                        </a:spcBef>
                        <a:spcAft>
                          <a:spcPts val="0"/>
                        </a:spcAft>
                        <a:buNone/>
                      </a:pPr>
                      <a:r>
                        <a:t/>
                      </a:r>
                      <a:endParaRPr b="1" sz="800">
                        <a:latin typeface="Lato"/>
                        <a:ea typeface="Lato"/>
                        <a:cs typeface="Lato"/>
                        <a:sym typeface="Lato"/>
                      </a:endParaRPr>
                    </a:p>
                  </a:txBody>
                  <a:tcPr marT="3657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Shares</a:t>
                      </a:r>
                      <a:endParaRPr b="1" sz="800">
                        <a:latin typeface="Lato"/>
                        <a:ea typeface="Lato"/>
                        <a:cs typeface="Lato"/>
                        <a:sym typeface="Lato"/>
                      </a:endParaRPr>
                    </a:p>
                  </a:txBody>
                  <a:tcPr marT="3657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 Gross</a:t>
                      </a:r>
                      <a:endParaRPr b="1" sz="800">
                        <a:latin typeface="Lato"/>
                        <a:ea typeface="Lato"/>
                        <a:cs typeface="Lato"/>
                        <a:sym typeface="Lato"/>
                      </a:endParaRPr>
                    </a:p>
                  </a:txBody>
                  <a:tcPr marT="3657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 Fully Diluted</a:t>
                      </a:r>
                      <a:endParaRPr b="1" sz="800">
                        <a:latin typeface="Lato"/>
                        <a:ea typeface="Lato"/>
                        <a:cs typeface="Lato"/>
                        <a:sym typeface="Lato"/>
                      </a:endParaRPr>
                    </a:p>
                  </a:txBody>
                  <a:tcPr marT="36575" marB="27425" marR="54850" marL="5485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r>
              <a:tr h="285750">
                <a:tc>
                  <a:txBody>
                    <a:bodyPr/>
                    <a:lstStyle/>
                    <a:p>
                      <a:pPr indent="0" lvl="0" marL="0" rtl="0" algn="l">
                        <a:lnSpc>
                          <a:spcPct val="115000"/>
                        </a:lnSpc>
                        <a:spcBef>
                          <a:spcPts val="0"/>
                        </a:spcBef>
                        <a:spcAft>
                          <a:spcPts val="0"/>
                        </a:spcAft>
                        <a:buNone/>
                      </a:pPr>
                      <a:r>
                        <a:rPr lang="en" sz="800">
                          <a:latin typeface="Lato"/>
                          <a:ea typeface="Lato"/>
                          <a:cs typeface="Lato"/>
                          <a:sym typeface="Lato"/>
                        </a:rPr>
                        <a:t>Total Pool Size</a:t>
                      </a:r>
                      <a:endParaRPr sz="800">
                        <a:latin typeface="Lato"/>
                        <a:ea typeface="Lato"/>
                        <a:cs typeface="Lato"/>
                        <a:sym typeface="Lato"/>
                      </a:endParaRPr>
                    </a:p>
                  </a:txBody>
                  <a:tcPr marT="45700" marB="457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20,000,000</a:t>
                      </a:r>
                      <a:endParaRPr sz="800">
                        <a:latin typeface="Lato"/>
                        <a:ea typeface="Lato"/>
                        <a:cs typeface="Lato"/>
                        <a:sym typeface="Lato"/>
                      </a:endParaRPr>
                    </a:p>
                  </a:txBody>
                  <a:tcPr marT="45700" marB="457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100.00%</a:t>
                      </a:r>
                      <a:endParaRPr sz="800">
                        <a:latin typeface="Lato"/>
                        <a:ea typeface="Lato"/>
                        <a:cs typeface="Lato"/>
                        <a:sym typeface="Lato"/>
                      </a:endParaRPr>
                    </a:p>
                  </a:txBody>
                  <a:tcPr marT="45700" marB="457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20.00%</a:t>
                      </a:r>
                      <a:endParaRPr sz="800">
                        <a:latin typeface="Lato"/>
                        <a:ea typeface="Lato"/>
                        <a:cs typeface="Lato"/>
                        <a:sym typeface="Lato"/>
                      </a:endParaRPr>
                    </a:p>
                  </a:txBody>
                  <a:tcPr marT="45700" marB="457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85750">
                <a:tc>
                  <a:txBody>
                    <a:bodyPr/>
                    <a:lstStyle/>
                    <a:p>
                      <a:pPr indent="0" lvl="0" marL="0" rtl="0" algn="l">
                        <a:lnSpc>
                          <a:spcPct val="115000"/>
                        </a:lnSpc>
                        <a:spcBef>
                          <a:spcPts val="0"/>
                        </a:spcBef>
                        <a:spcAft>
                          <a:spcPts val="0"/>
                        </a:spcAft>
                        <a:buNone/>
                      </a:pPr>
                      <a:r>
                        <a:rPr lang="en" sz="800">
                          <a:latin typeface="Lato"/>
                          <a:ea typeface="Lato"/>
                          <a:cs typeface="Lato"/>
                          <a:sym typeface="Lato"/>
                        </a:rPr>
                        <a:t>Options Previously Issued</a:t>
                      </a:r>
                      <a:endParaRPr sz="800">
                        <a:latin typeface="Lato"/>
                        <a:ea typeface="Lato"/>
                        <a:cs typeface="Lato"/>
                        <a:sym typeface="Lato"/>
                      </a:endParaRPr>
                    </a:p>
                  </a:txBody>
                  <a:tcPr marT="45700" marB="457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10,000,000</a:t>
                      </a:r>
                      <a:endParaRPr sz="800">
                        <a:latin typeface="Lato"/>
                        <a:ea typeface="Lato"/>
                        <a:cs typeface="Lato"/>
                        <a:sym typeface="Lato"/>
                      </a:endParaRPr>
                    </a:p>
                  </a:txBody>
                  <a:tcPr marT="45700" marB="457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50.00%</a:t>
                      </a:r>
                      <a:endParaRPr sz="800">
                        <a:latin typeface="Lato"/>
                        <a:ea typeface="Lato"/>
                        <a:cs typeface="Lato"/>
                        <a:sym typeface="Lato"/>
                      </a:endParaRPr>
                    </a:p>
                  </a:txBody>
                  <a:tcPr marT="45700" marB="457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10.00%</a:t>
                      </a:r>
                      <a:endParaRPr sz="800">
                        <a:latin typeface="Lato"/>
                        <a:ea typeface="Lato"/>
                        <a:cs typeface="Lato"/>
                        <a:sym typeface="Lato"/>
                      </a:endParaRPr>
                    </a:p>
                  </a:txBody>
                  <a:tcPr marT="45700" marB="457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85750">
                <a:tc>
                  <a:txBody>
                    <a:bodyPr/>
                    <a:lstStyle/>
                    <a:p>
                      <a:pPr indent="0" lvl="0" marL="0" rtl="0" algn="l">
                        <a:lnSpc>
                          <a:spcPct val="115000"/>
                        </a:lnSpc>
                        <a:spcBef>
                          <a:spcPts val="0"/>
                        </a:spcBef>
                        <a:spcAft>
                          <a:spcPts val="0"/>
                        </a:spcAft>
                        <a:buNone/>
                      </a:pPr>
                      <a:r>
                        <a:rPr lang="en" sz="800">
                          <a:latin typeface="Lato"/>
                          <a:ea typeface="Lato"/>
                          <a:cs typeface="Lato"/>
                          <a:sym typeface="Lato"/>
                        </a:rPr>
                        <a:t>Options Proposed Today</a:t>
                      </a:r>
                      <a:endParaRPr sz="800">
                        <a:latin typeface="Lato"/>
                        <a:ea typeface="Lato"/>
                        <a:cs typeface="Lato"/>
                        <a:sym typeface="Lato"/>
                      </a:endParaRPr>
                    </a:p>
                  </a:txBody>
                  <a:tcPr marT="45700" marB="457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1,200,000</a:t>
                      </a:r>
                      <a:endParaRPr sz="800">
                        <a:latin typeface="Lato"/>
                        <a:ea typeface="Lato"/>
                        <a:cs typeface="Lato"/>
                        <a:sym typeface="Lato"/>
                      </a:endParaRPr>
                    </a:p>
                  </a:txBody>
                  <a:tcPr marT="45700" marB="457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6.00%</a:t>
                      </a:r>
                      <a:endParaRPr sz="800">
                        <a:latin typeface="Lato"/>
                        <a:ea typeface="Lato"/>
                        <a:cs typeface="Lato"/>
                        <a:sym typeface="Lato"/>
                      </a:endParaRPr>
                    </a:p>
                  </a:txBody>
                  <a:tcPr marT="45700" marB="457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1.20%</a:t>
                      </a:r>
                      <a:endParaRPr sz="800">
                        <a:latin typeface="Lato"/>
                        <a:ea typeface="Lato"/>
                        <a:cs typeface="Lato"/>
                        <a:sym typeface="Lato"/>
                      </a:endParaRPr>
                    </a:p>
                  </a:txBody>
                  <a:tcPr marT="45700" marB="457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85750">
                <a:tc>
                  <a:txBody>
                    <a:bodyPr/>
                    <a:lstStyle/>
                    <a:p>
                      <a:pPr indent="0" lvl="0" marL="0" rtl="0" algn="l">
                        <a:lnSpc>
                          <a:spcPct val="115000"/>
                        </a:lnSpc>
                        <a:spcBef>
                          <a:spcPts val="0"/>
                        </a:spcBef>
                        <a:spcAft>
                          <a:spcPts val="0"/>
                        </a:spcAft>
                        <a:buNone/>
                      </a:pPr>
                      <a:r>
                        <a:rPr lang="en" sz="800">
                          <a:latin typeface="Lato"/>
                          <a:ea typeface="Lato"/>
                          <a:cs typeface="Lato"/>
                          <a:sym typeface="Lato"/>
                        </a:rPr>
                        <a:t>Remaining Unissued</a:t>
                      </a:r>
                      <a:endParaRPr sz="800">
                        <a:latin typeface="Lato"/>
                        <a:ea typeface="Lato"/>
                        <a:cs typeface="Lato"/>
                        <a:sym typeface="Lato"/>
                      </a:endParaRPr>
                    </a:p>
                  </a:txBody>
                  <a:tcPr marT="45700" marB="45700" marR="91425" marL="9142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8,800,000</a:t>
                      </a:r>
                      <a:endParaRPr sz="800">
                        <a:latin typeface="Lato"/>
                        <a:ea typeface="Lato"/>
                        <a:cs typeface="Lato"/>
                        <a:sym typeface="Lato"/>
                      </a:endParaRPr>
                    </a:p>
                  </a:txBody>
                  <a:tcPr marT="45700" marB="45700" marR="91425" marL="9142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44</a:t>
                      </a:r>
                      <a:r>
                        <a:rPr lang="en" sz="800">
                          <a:latin typeface="Lato"/>
                          <a:ea typeface="Lato"/>
                          <a:cs typeface="Lato"/>
                          <a:sym typeface="Lato"/>
                        </a:rPr>
                        <a:t>.00%</a:t>
                      </a:r>
                      <a:endParaRPr sz="800">
                        <a:latin typeface="Lato"/>
                        <a:ea typeface="Lato"/>
                        <a:cs typeface="Lato"/>
                        <a:sym typeface="Lato"/>
                      </a:endParaRPr>
                    </a:p>
                  </a:txBody>
                  <a:tcPr marT="45700" marB="45700" marR="91425" marL="9142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Lato"/>
                          <a:ea typeface="Lato"/>
                          <a:cs typeface="Lato"/>
                          <a:sym typeface="Lato"/>
                        </a:rPr>
                        <a:t>8</a:t>
                      </a:r>
                      <a:r>
                        <a:rPr lang="en" sz="800">
                          <a:latin typeface="Lato"/>
                          <a:ea typeface="Lato"/>
                          <a:cs typeface="Lato"/>
                          <a:sym typeface="Lato"/>
                        </a:rPr>
                        <a:t>.8%</a:t>
                      </a:r>
                      <a:endParaRPr sz="800">
                        <a:latin typeface="Lato"/>
                        <a:ea typeface="Lato"/>
                        <a:cs typeface="Lato"/>
                        <a:sym typeface="Lato"/>
                      </a:endParaRPr>
                    </a:p>
                  </a:txBody>
                  <a:tcPr marT="45700" marB="45700" marR="91425" marL="9142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356" name="Google Shape;356;p39"/>
          <p:cNvSpPr txBox="1"/>
          <p:nvPr/>
        </p:nvSpPr>
        <p:spPr>
          <a:xfrm>
            <a:off x="311700" y="2722250"/>
            <a:ext cx="4889400" cy="42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333333"/>
                </a:solidFill>
                <a:latin typeface="Lato Light"/>
                <a:ea typeface="Lato Light"/>
                <a:cs typeface="Lato Light"/>
                <a:sym typeface="Lato Light"/>
              </a:rPr>
              <a:t>Option Pool Data</a:t>
            </a:r>
            <a:endParaRPr sz="1800">
              <a:solidFill>
                <a:srgbClr val="333333"/>
              </a:solidFill>
              <a:latin typeface="Lato Light"/>
              <a:ea typeface="Lato Light"/>
              <a:cs typeface="Lato Light"/>
              <a:sym typeface="Lato Light"/>
            </a:endParaRPr>
          </a:p>
        </p:txBody>
      </p:sp>
      <p:sp>
        <p:nvSpPr>
          <p:cNvPr id="357" name="Google Shape;357;p39"/>
          <p:cNvSpPr txBox="1"/>
          <p:nvPr>
            <p:ph type="title"/>
          </p:nvPr>
        </p:nvSpPr>
        <p:spPr>
          <a:xfrm>
            <a:off x="6182350" y="354242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David Sacks</a:t>
            </a:r>
            <a:endParaRPr b="1" sz="1000"/>
          </a:p>
        </p:txBody>
      </p:sp>
      <p:cxnSp>
        <p:nvCxnSpPr>
          <p:cNvPr id="358" name="Google Shape;358;p39"/>
          <p:cNvCxnSpPr/>
          <p:nvPr/>
        </p:nvCxnSpPr>
        <p:spPr>
          <a:xfrm>
            <a:off x="6307700" y="3878663"/>
            <a:ext cx="165600" cy="0"/>
          </a:xfrm>
          <a:prstGeom prst="straightConnector1">
            <a:avLst/>
          </a:prstGeom>
          <a:noFill/>
          <a:ln cap="flat" cmpd="sng" w="19050">
            <a:solidFill>
              <a:srgbClr val="BE0026"/>
            </a:solidFill>
            <a:prstDash val="solid"/>
            <a:round/>
            <a:headEnd len="med" w="med" type="none"/>
            <a:tailEnd len="med" w="med" type="none"/>
          </a:ln>
        </p:spPr>
      </p:cxnSp>
      <p:pic>
        <p:nvPicPr>
          <p:cNvPr id="359" name="Google Shape;359;p39"/>
          <p:cNvPicPr preferRelativeResize="0"/>
          <p:nvPr/>
        </p:nvPicPr>
        <p:blipFill>
          <a:blip r:embed="rId4">
            <a:alphaModFix/>
          </a:blip>
          <a:stretch>
            <a:fillRect/>
          </a:stretch>
        </p:blipFill>
        <p:spPr>
          <a:xfrm>
            <a:off x="5544950" y="3674913"/>
            <a:ext cx="585216" cy="58521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0"/>
          <p:cNvSpPr txBox="1"/>
          <p:nvPr>
            <p:ph type="title"/>
          </p:nvPr>
        </p:nvSpPr>
        <p:spPr>
          <a:xfrm>
            <a:off x="311700" y="27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a:t>
            </a:r>
            <a:endParaRPr>
              <a:latin typeface="Lato"/>
              <a:ea typeface="Lato"/>
              <a:cs typeface="Lato"/>
              <a:sym typeface="Lato"/>
            </a:endParaRPr>
          </a:p>
        </p:txBody>
      </p:sp>
      <p:sp>
        <p:nvSpPr>
          <p:cNvPr id="365" name="Google Shape;365;p40"/>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rPr>
              <a:t>2</a:t>
            </a:r>
            <a:r>
              <a:rPr b="0" lang="en" sz="1000">
                <a:solidFill>
                  <a:srgbClr val="666666"/>
                </a:solidFill>
                <a:latin typeface="Lato"/>
                <a:ea typeface="Lato"/>
                <a:cs typeface="Lato"/>
                <a:sym typeface="Lato"/>
              </a:rPr>
              <a:t>0 minutes</a:t>
            </a:r>
            <a:endParaRPr b="0" sz="1000">
              <a:solidFill>
                <a:srgbClr val="666666"/>
              </a:solidFill>
              <a:latin typeface="Lato"/>
              <a:ea typeface="Lato"/>
              <a:cs typeface="Lato"/>
              <a:sym typeface="Lato"/>
            </a:endParaRPr>
          </a:p>
        </p:txBody>
      </p:sp>
      <p:pic>
        <p:nvPicPr>
          <p:cNvPr id="366" name="Google Shape;366;p40"/>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367" name="Google Shape;367;p40"/>
          <p:cNvSpPr txBox="1"/>
          <p:nvPr>
            <p:ph type="title"/>
          </p:nvPr>
        </p:nvSpPr>
        <p:spPr>
          <a:xfrm>
            <a:off x="6181575" y="3934924"/>
            <a:ext cx="2901600" cy="973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lang="en" sz="1000">
                <a:latin typeface="Lato Light"/>
                <a:ea typeface="Lato Light"/>
                <a:cs typeface="Lato Light"/>
                <a:sym typeface="Lato Light"/>
              </a:rPr>
              <a:t>“Open ended discussion of the most pressing needs of the business. ”</a:t>
            </a:r>
            <a:endParaRPr b="0" sz="1000">
              <a:latin typeface="Lato Light"/>
              <a:ea typeface="Lato Light"/>
              <a:cs typeface="Lato Light"/>
              <a:sym typeface="Lato Light"/>
            </a:endParaRPr>
          </a:p>
        </p:txBody>
      </p:sp>
      <p:sp>
        <p:nvSpPr>
          <p:cNvPr id="368" name="Google Shape;368;p40"/>
          <p:cNvSpPr txBox="1"/>
          <p:nvPr>
            <p:ph type="title"/>
          </p:nvPr>
        </p:nvSpPr>
        <p:spPr>
          <a:xfrm>
            <a:off x="6182350" y="354242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David Sacks</a:t>
            </a:r>
            <a:endParaRPr b="1" sz="1000"/>
          </a:p>
        </p:txBody>
      </p:sp>
      <p:cxnSp>
        <p:nvCxnSpPr>
          <p:cNvPr id="369" name="Google Shape;369;p40"/>
          <p:cNvCxnSpPr/>
          <p:nvPr/>
        </p:nvCxnSpPr>
        <p:spPr>
          <a:xfrm>
            <a:off x="6307700" y="3878663"/>
            <a:ext cx="165600" cy="0"/>
          </a:xfrm>
          <a:prstGeom prst="straightConnector1">
            <a:avLst/>
          </a:prstGeom>
          <a:noFill/>
          <a:ln cap="flat" cmpd="sng" w="19050">
            <a:solidFill>
              <a:srgbClr val="BE0026"/>
            </a:solidFill>
            <a:prstDash val="solid"/>
            <a:round/>
            <a:headEnd len="med" w="med" type="none"/>
            <a:tailEnd len="med" w="med" type="none"/>
          </a:ln>
        </p:spPr>
      </p:cxnSp>
      <p:pic>
        <p:nvPicPr>
          <p:cNvPr id="370" name="Google Shape;370;p40"/>
          <p:cNvPicPr preferRelativeResize="0"/>
          <p:nvPr/>
        </p:nvPicPr>
        <p:blipFill>
          <a:blip r:embed="rId4">
            <a:alphaModFix/>
          </a:blip>
          <a:stretch>
            <a:fillRect/>
          </a:stretch>
        </p:blipFill>
        <p:spPr>
          <a:xfrm>
            <a:off x="5544950" y="3674913"/>
            <a:ext cx="585216" cy="58521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1"/>
          <p:cNvSpPr txBox="1"/>
          <p:nvPr>
            <p:ph type="title"/>
          </p:nvPr>
        </p:nvSpPr>
        <p:spPr>
          <a:xfrm>
            <a:off x="1820206" y="1644889"/>
            <a:ext cx="5496600" cy="927000"/>
          </a:xfrm>
          <a:prstGeom prst="rect">
            <a:avLst/>
          </a:prstGeom>
          <a:noFill/>
          <a:ln>
            <a:noFill/>
          </a:ln>
        </p:spPr>
        <p:txBody>
          <a:bodyPr anchorCtr="0" anchor="b" bIns="34275" lIns="68575" spcFirstLastPara="1" rIns="68575" wrap="square" tIns="34275">
            <a:noAutofit/>
          </a:bodyPr>
          <a:lstStyle/>
          <a:p>
            <a:pPr indent="0" lvl="0" marL="0" rtl="0" algn="ctr">
              <a:lnSpc>
                <a:spcPct val="120000"/>
              </a:lnSpc>
              <a:spcBef>
                <a:spcPts val="0"/>
              </a:spcBef>
              <a:spcAft>
                <a:spcPts val="0"/>
              </a:spcAft>
              <a:buClr>
                <a:schemeClr val="dk1"/>
              </a:buClr>
              <a:buSzPts val="1100"/>
              <a:buFont typeface="Arial"/>
              <a:buNone/>
            </a:pPr>
            <a:r>
              <a:rPr lang="en" sz="3200"/>
              <a:t>Appendix</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216444"/>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CEO</a:t>
            </a:r>
            <a:r>
              <a:rPr lang="en">
                <a:latin typeface="Lato"/>
                <a:ea typeface="Lato"/>
                <a:cs typeface="Lato"/>
                <a:sym typeface="Lato"/>
              </a:rPr>
              <a:t> </a:t>
            </a:r>
            <a:r>
              <a:rPr lang="en"/>
              <a:t>Update</a:t>
            </a:r>
            <a:endParaRPr>
              <a:latin typeface="Lato"/>
              <a:ea typeface="Lato"/>
              <a:cs typeface="Lato"/>
              <a:sym typeface="Lato"/>
            </a:endParaRPr>
          </a:p>
        </p:txBody>
      </p:sp>
      <p:sp>
        <p:nvSpPr>
          <p:cNvPr id="95" name="Google Shape;95;p19"/>
          <p:cNvSpPr txBox="1"/>
          <p:nvPr>
            <p:ph type="title"/>
          </p:nvPr>
        </p:nvSpPr>
        <p:spPr>
          <a:xfrm>
            <a:off x="8123700" y="385825"/>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latin typeface="Lato"/>
                <a:ea typeface="Lato"/>
                <a:cs typeface="Lato"/>
                <a:sym typeface="Lato"/>
              </a:rPr>
              <a:t>5 minutes</a:t>
            </a:r>
            <a:endParaRPr b="0" sz="1000">
              <a:solidFill>
                <a:srgbClr val="666666"/>
              </a:solidFill>
              <a:latin typeface="Lato"/>
              <a:ea typeface="Lato"/>
              <a:cs typeface="Lato"/>
              <a:sym typeface="Lato"/>
            </a:endParaRPr>
          </a:p>
        </p:txBody>
      </p:sp>
      <p:pic>
        <p:nvPicPr>
          <p:cNvPr id="96" name="Google Shape;96;p19"/>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97" name="Google Shape;97;p19"/>
          <p:cNvSpPr txBox="1"/>
          <p:nvPr>
            <p:ph type="title"/>
          </p:nvPr>
        </p:nvSpPr>
        <p:spPr>
          <a:xfrm>
            <a:off x="5797725" y="387097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David Sacks</a:t>
            </a:r>
            <a:endParaRPr b="1" sz="1000"/>
          </a:p>
        </p:txBody>
      </p:sp>
      <p:sp>
        <p:nvSpPr>
          <p:cNvPr id="98" name="Google Shape;98;p19"/>
          <p:cNvSpPr txBox="1"/>
          <p:nvPr>
            <p:ph type="title"/>
          </p:nvPr>
        </p:nvSpPr>
        <p:spPr>
          <a:xfrm>
            <a:off x="5797725" y="4246375"/>
            <a:ext cx="3224700" cy="88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lang="en" sz="1000">
                <a:solidFill>
                  <a:schemeClr val="dk2"/>
                </a:solidFill>
                <a:latin typeface="Lato Light"/>
                <a:ea typeface="Lato Light"/>
                <a:cs typeface="Lato Light"/>
                <a:sym typeface="Lato Light"/>
              </a:rPr>
              <a:t>“This slide is your 30,000 foot strategic update. What’s going well, what’s not going well. What’s keeping you up at night.”</a:t>
            </a:r>
            <a:endParaRPr b="0" sz="1000">
              <a:solidFill>
                <a:schemeClr val="dk2"/>
              </a:solidFill>
              <a:latin typeface="Lato Light"/>
              <a:ea typeface="Lato Light"/>
              <a:cs typeface="Lato Light"/>
              <a:sym typeface="Lato Light"/>
            </a:endParaRPr>
          </a:p>
        </p:txBody>
      </p:sp>
      <p:cxnSp>
        <p:nvCxnSpPr>
          <p:cNvPr id="99" name="Google Shape;99;p19"/>
          <p:cNvCxnSpPr/>
          <p:nvPr/>
        </p:nvCxnSpPr>
        <p:spPr>
          <a:xfrm>
            <a:off x="5899550" y="4219913"/>
            <a:ext cx="165600" cy="0"/>
          </a:xfrm>
          <a:prstGeom prst="straightConnector1">
            <a:avLst/>
          </a:prstGeom>
          <a:noFill/>
          <a:ln cap="flat" cmpd="sng" w="19050">
            <a:solidFill>
              <a:srgbClr val="BE0026"/>
            </a:solidFill>
            <a:prstDash val="solid"/>
            <a:round/>
            <a:headEnd len="med" w="med" type="none"/>
            <a:tailEnd len="med" w="med" type="none"/>
          </a:ln>
        </p:spPr>
      </p:cxnSp>
      <p:pic>
        <p:nvPicPr>
          <p:cNvPr id="100" name="Google Shape;100;p19"/>
          <p:cNvPicPr preferRelativeResize="0"/>
          <p:nvPr/>
        </p:nvPicPr>
        <p:blipFill>
          <a:blip r:embed="rId4">
            <a:alphaModFix/>
          </a:blip>
          <a:stretch>
            <a:fillRect/>
          </a:stretch>
        </p:blipFill>
        <p:spPr>
          <a:xfrm>
            <a:off x="5160475" y="3964113"/>
            <a:ext cx="585216" cy="585216"/>
          </a:xfrm>
          <a:prstGeom prst="rect">
            <a:avLst/>
          </a:prstGeom>
          <a:noFill/>
          <a:ln>
            <a:noFill/>
          </a:ln>
        </p:spPr>
      </p:pic>
      <p:sp>
        <p:nvSpPr>
          <p:cNvPr id="101" name="Google Shape;101;p19"/>
          <p:cNvSpPr txBox="1"/>
          <p:nvPr/>
        </p:nvSpPr>
        <p:spPr>
          <a:xfrm>
            <a:off x="1003425" y="1177225"/>
            <a:ext cx="3057600" cy="24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Lato"/>
                <a:ea typeface="Lato"/>
                <a:cs typeface="Lato"/>
                <a:sym typeface="Lato"/>
              </a:rPr>
              <a:t>What’s Working</a:t>
            </a:r>
            <a:endParaRPr sz="1500">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292100" lvl="0" marL="457200" rtl="0" algn="l">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Recent or near term wins</a:t>
            </a:r>
            <a:endParaRPr sz="1000">
              <a:solidFill>
                <a:srgbClr val="666666"/>
              </a:solidFill>
              <a:latin typeface="Lato"/>
              <a:ea typeface="Lato"/>
              <a:cs typeface="Lato"/>
              <a:sym typeface="Lato"/>
            </a:endParaRPr>
          </a:p>
          <a:p>
            <a:pPr indent="-292100" lvl="0" marL="457200" rtl="0" algn="l">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New processes  delivering better than expected</a:t>
            </a:r>
            <a:endParaRPr sz="1000">
              <a:solidFill>
                <a:srgbClr val="666666"/>
              </a:solidFill>
              <a:latin typeface="Lato"/>
              <a:ea typeface="Lato"/>
              <a:cs typeface="Lato"/>
              <a:sym typeface="Lato"/>
            </a:endParaRPr>
          </a:p>
          <a:p>
            <a:pPr indent="-292100" lvl="0" marL="457200" rtl="0" algn="l">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Milestones or company achievements</a:t>
            </a:r>
            <a:endParaRPr sz="1000">
              <a:solidFill>
                <a:srgbClr val="666666"/>
              </a:solidFill>
              <a:latin typeface="Lato"/>
              <a:ea typeface="Lato"/>
              <a:cs typeface="Lato"/>
              <a:sym typeface="Lato"/>
            </a:endParaRPr>
          </a:p>
          <a:p>
            <a:pPr indent="-292100" lvl="0" marL="457200" rtl="0" algn="l">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Product traction or positive media recognition</a:t>
            </a:r>
            <a:endParaRPr sz="1000">
              <a:solidFill>
                <a:srgbClr val="666666"/>
              </a:solidFill>
              <a:latin typeface="Lato"/>
              <a:ea typeface="Lato"/>
              <a:cs typeface="Lato"/>
              <a:sym typeface="Lato"/>
            </a:endParaRPr>
          </a:p>
          <a:p>
            <a:pPr indent="-292100" lvl="0" marL="457200" rtl="0" algn="l">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New major hires or team victories</a:t>
            </a:r>
            <a:endParaRPr sz="1000">
              <a:solidFill>
                <a:srgbClr val="666666"/>
              </a:solidFill>
              <a:latin typeface="Lato"/>
              <a:ea typeface="Lato"/>
              <a:cs typeface="Lato"/>
              <a:sym typeface="Lato"/>
            </a:endParaRPr>
          </a:p>
        </p:txBody>
      </p:sp>
      <p:sp>
        <p:nvSpPr>
          <p:cNvPr id="102" name="Google Shape;102;p19"/>
          <p:cNvSpPr txBox="1"/>
          <p:nvPr/>
        </p:nvSpPr>
        <p:spPr>
          <a:xfrm>
            <a:off x="4930300" y="1177225"/>
            <a:ext cx="3705600" cy="26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Lato"/>
                <a:ea typeface="Lato"/>
                <a:cs typeface="Lato"/>
                <a:sym typeface="Lato"/>
              </a:rPr>
              <a:t>What’s Not Working</a:t>
            </a:r>
            <a:endParaRPr sz="1500">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292100" lvl="0" marL="457200" rtl="0" algn="l">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Recurring processes that are broken</a:t>
            </a:r>
            <a:endParaRPr sz="1000">
              <a:solidFill>
                <a:srgbClr val="666666"/>
              </a:solidFill>
              <a:latin typeface="Lato"/>
              <a:ea typeface="Lato"/>
              <a:cs typeface="Lato"/>
              <a:sym typeface="Lato"/>
            </a:endParaRPr>
          </a:p>
          <a:p>
            <a:pPr indent="-292100" lvl="0" marL="457200" rtl="0" algn="l">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Issues that need solving</a:t>
            </a:r>
            <a:endParaRPr sz="1000">
              <a:solidFill>
                <a:srgbClr val="666666"/>
              </a:solidFill>
              <a:latin typeface="Lato"/>
              <a:ea typeface="Lato"/>
              <a:cs typeface="Lato"/>
              <a:sym typeface="Lato"/>
            </a:endParaRPr>
          </a:p>
          <a:p>
            <a:pPr indent="-292100" lvl="0" marL="457200" rtl="0" algn="l">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Recent negative development</a:t>
            </a:r>
            <a:endParaRPr sz="1000">
              <a:solidFill>
                <a:srgbClr val="666666"/>
              </a:solidFill>
              <a:latin typeface="Lato"/>
              <a:ea typeface="Lato"/>
              <a:cs typeface="Lato"/>
              <a:sym typeface="Lato"/>
            </a:endParaRPr>
          </a:p>
          <a:p>
            <a:pPr indent="-292100" lvl="0" marL="457200" rtl="0" algn="l">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Long term strategy or product concerns</a:t>
            </a:r>
            <a:endParaRPr sz="1000">
              <a:solidFill>
                <a:srgbClr val="666666"/>
              </a:solidFill>
              <a:latin typeface="Lato"/>
              <a:ea typeface="Lato"/>
              <a:cs typeface="Lato"/>
              <a:sym typeface="Lato"/>
            </a:endParaRPr>
          </a:p>
          <a:p>
            <a:pPr indent="-292100" lvl="0" marL="457200" rtl="0" algn="l">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Existential risks</a:t>
            </a:r>
            <a:endParaRPr sz="1000">
              <a:solidFill>
                <a:srgbClr val="666666"/>
              </a:solidFill>
              <a:latin typeface="Lato"/>
              <a:ea typeface="Lato"/>
              <a:cs typeface="Lato"/>
              <a:sym typeface="Lato"/>
            </a:endParaRPr>
          </a:p>
          <a:p>
            <a:pPr indent="-292100" lvl="0" marL="457200" rtl="0" algn="l">
              <a:lnSpc>
                <a:spcPct val="125000"/>
              </a:lnSpc>
              <a:spcBef>
                <a:spcPts val="0"/>
              </a:spcBef>
              <a:spcAft>
                <a:spcPts val="0"/>
              </a:spcAft>
              <a:buClr>
                <a:srgbClr val="666666"/>
              </a:buClr>
              <a:buSzPts val="1000"/>
              <a:buFont typeface="Lato"/>
              <a:buChar char="●"/>
            </a:pPr>
            <a:r>
              <a:rPr lang="en" sz="1000">
                <a:solidFill>
                  <a:srgbClr val="666666"/>
                </a:solidFill>
                <a:latin typeface="Lato"/>
                <a:ea typeface="Lato"/>
                <a:cs typeface="Lato"/>
                <a:sym typeface="Lato"/>
              </a:rPr>
              <a:t>Competitive threats</a:t>
            </a:r>
            <a:endParaRPr sz="1500">
              <a:solidFill>
                <a:srgbClr val="666666"/>
              </a:solidFill>
              <a:latin typeface="Lato"/>
              <a:ea typeface="Lato"/>
              <a:cs typeface="Lato"/>
              <a:sym typeface="Lato"/>
            </a:endParaRPr>
          </a:p>
        </p:txBody>
      </p:sp>
      <p:cxnSp>
        <p:nvCxnSpPr>
          <p:cNvPr id="103" name="Google Shape;103;p19"/>
          <p:cNvCxnSpPr/>
          <p:nvPr/>
        </p:nvCxnSpPr>
        <p:spPr>
          <a:xfrm>
            <a:off x="4365625" y="1341450"/>
            <a:ext cx="20400" cy="2855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9275" y="20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Strategic Learnings</a:t>
            </a:r>
            <a:endParaRPr>
              <a:latin typeface="Lato"/>
              <a:ea typeface="Lato"/>
              <a:cs typeface="Lato"/>
              <a:sym typeface="Lato"/>
            </a:endParaRPr>
          </a:p>
        </p:txBody>
      </p:sp>
      <p:sp>
        <p:nvSpPr>
          <p:cNvPr id="109" name="Google Shape;109;p20"/>
          <p:cNvSpPr txBox="1"/>
          <p:nvPr/>
        </p:nvSpPr>
        <p:spPr>
          <a:xfrm>
            <a:off x="445100" y="1040400"/>
            <a:ext cx="7196100" cy="189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333333"/>
                </a:solidFill>
                <a:latin typeface="Lato"/>
                <a:ea typeface="Lato"/>
                <a:cs typeface="Lato"/>
                <a:sym typeface="Lato"/>
              </a:rPr>
              <a:t>What’s the “diff” on the investor presentation (i.e. if you were to write your investor presentation today, what would be different)?</a:t>
            </a:r>
            <a:endParaRPr b="1" sz="1600">
              <a:solidFill>
                <a:srgbClr val="333333"/>
              </a:solidFill>
              <a:latin typeface="Lato"/>
              <a:ea typeface="Lato"/>
              <a:cs typeface="Lato"/>
              <a:sym typeface="Lato"/>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Initially believed A about market; now know B</a:t>
            </a:r>
            <a:endParaRPr sz="1600">
              <a:solidFill>
                <a:srgbClr val="333333"/>
              </a:solidFill>
              <a:latin typeface="Lato Light"/>
              <a:ea typeface="Lato Light"/>
              <a:cs typeface="Lato Light"/>
              <a:sym typeface="Lato Light"/>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Expected early adopters to be X, but turns out they are Y and Z</a:t>
            </a:r>
            <a:endParaRPr sz="1600">
              <a:solidFill>
                <a:srgbClr val="333333"/>
              </a:solidFill>
              <a:latin typeface="Lato Light"/>
              <a:ea typeface="Lato Light"/>
              <a:cs typeface="Lato Light"/>
              <a:sym typeface="Lato Light"/>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Forecasted growth at certain speed, realized that was too slow/too fast</a:t>
            </a:r>
            <a:endParaRPr sz="1600">
              <a:solidFill>
                <a:srgbClr val="333333"/>
              </a:solidFill>
              <a:latin typeface="Lato Light"/>
              <a:ea typeface="Lato Light"/>
              <a:cs typeface="Lato Light"/>
              <a:sym typeface="Lato Light"/>
            </a:endParaRPr>
          </a:p>
          <a:p>
            <a:pPr indent="-330200" lvl="0" marL="457200" rtl="0" algn="l">
              <a:lnSpc>
                <a:spcPct val="115000"/>
              </a:lnSpc>
              <a:spcBef>
                <a:spcPts val="0"/>
              </a:spcBef>
              <a:spcAft>
                <a:spcPts val="0"/>
              </a:spcAft>
              <a:buClr>
                <a:srgbClr val="333333"/>
              </a:buClr>
              <a:buSzPts val="1600"/>
              <a:buFont typeface="Lato Light"/>
              <a:buChar char="●"/>
            </a:pPr>
            <a:r>
              <a:rPr lang="en" sz="1600">
                <a:solidFill>
                  <a:srgbClr val="333333"/>
                </a:solidFill>
                <a:latin typeface="Lato Light"/>
                <a:ea typeface="Lato Light"/>
                <a:cs typeface="Lato Light"/>
                <a:sym typeface="Lato Light"/>
              </a:rPr>
              <a:t>Changes in the competitive landscape</a:t>
            </a:r>
            <a:endParaRPr sz="1600">
              <a:solidFill>
                <a:srgbClr val="333333"/>
              </a:solidFill>
              <a:latin typeface="Lato Light"/>
              <a:ea typeface="Lato Light"/>
              <a:cs typeface="Lato Light"/>
              <a:sym typeface="Lato Light"/>
            </a:endParaRPr>
          </a:p>
          <a:p>
            <a:pPr indent="0" lvl="0" marL="0" rtl="0" algn="l">
              <a:lnSpc>
                <a:spcPct val="115000"/>
              </a:lnSpc>
              <a:spcBef>
                <a:spcPts val="0"/>
              </a:spcBef>
              <a:spcAft>
                <a:spcPts val="0"/>
              </a:spcAft>
              <a:buNone/>
            </a:pPr>
            <a:r>
              <a:t/>
            </a:r>
            <a:endParaRPr>
              <a:solidFill>
                <a:srgbClr val="333333"/>
              </a:solidFill>
              <a:latin typeface="Lato Light"/>
              <a:ea typeface="Lato Light"/>
              <a:cs typeface="Lato Light"/>
              <a:sym typeface="Lato Light"/>
            </a:endParaRPr>
          </a:p>
          <a:p>
            <a:pPr indent="0" lvl="0" marL="457200" rtl="0" algn="l">
              <a:lnSpc>
                <a:spcPct val="115000"/>
              </a:lnSpc>
              <a:spcBef>
                <a:spcPts val="0"/>
              </a:spcBef>
              <a:spcAft>
                <a:spcPts val="0"/>
              </a:spcAft>
              <a:buNone/>
            </a:pPr>
            <a:r>
              <a:t/>
            </a:r>
            <a:endParaRPr sz="1600">
              <a:solidFill>
                <a:srgbClr val="333333"/>
              </a:solidFill>
              <a:latin typeface="Lato Light"/>
              <a:ea typeface="Lato Light"/>
              <a:cs typeface="Lato Light"/>
              <a:sym typeface="Lato Light"/>
            </a:endParaRPr>
          </a:p>
        </p:txBody>
      </p:sp>
      <p:sp>
        <p:nvSpPr>
          <p:cNvPr id="110" name="Google Shape;110;p20"/>
          <p:cNvSpPr txBox="1"/>
          <p:nvPr>
            <p:ph type="title"/>
          </p:nvPr>
        </p:nvSpPr>
        <p:spPr>
          <a:xfrm>
            <a:off x="8123700" y="385825"/>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rPr>
              <a:t>5</a:t>
            </a:r>
            <a:r>
              <a:rPr b="0" lang="en" sz="1000">
                <a:solidFill>
                  <a:srgbClr val="666666"/>
                </a:solidFill>
                <a:latin typeface="Lato"/>
                <a:ea typeface="Lato"/>
                <a:cs typeface="Lato"/>
                <a:sym typeface="Lato"/>
              </a:rPr>
              <a:t> minutes</a:t>
            </a:r>
            <a:endParaRPr b="0" sz="1000">
              <a:solidFill>
                <a:srgbClr val="666666"/>
              </a:solidFill>
              <a:latin typeface="Lato"/>
              <a:ea typeface="Lato"/>
              <a:cs typeface="Lato"/>
              <a:sym typeface="Lato"/>
            </a:endParaRPr>
          </a:p>
        </p:txBody>
      </p:sp>
      <p:pic>
        <p:nvPicPr>
          <p:cNvPr id="111" name="Google Shape;111;p20"/>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112" name="Google Shape;112;p20"/>
          <p:cNvSpPr txBox="1"/>
          <p:nvPr>
            <p:ph type="title"/>
          </p:nvPr>
        </p:nvSpPr>
        <p:spPr>
          <a:xfrm>
            <a:off x="5821500" y="365812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David Sacks</a:t>
            </a:r>
            <a:endParaRPr b="1" sz="1000"/>
          </a:p>
        </p:txBody>
      </p:sp>
      <p:sp>
        <p:nvSpPr>
          <p:cNvPr id="113" name="Google Shape;113;p20"/>
          <p:cNvSpPr txBox="1"/>
          <p:nvPr>
            <p:ph type="title"/>
          </p:nvPr>
        </p:nvSpPr>
        <p:spPr>
          <a:xfrm>
            <a:off x="5821500" y="4040925"/>
            <a:ext cx="3010800" cy="845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lang="en" sz="1000">
                <a:solidFill>
                  <a:schemeClr val="dk2"/>
                </a:solidFill>
                <a:latin typeface="Lato Light"/>
                <a:ea typeface="Lato Light"/>
                <a:cs typeface="Lato Light"/>
                <a:sym typeface="Lato Light"/>
              </a:rPr>
              <a:t>“What have you learned about the market since the last board meeting?”</a:t>
            </a:r>
            <a:endParaRPr b="0" sz="1000">
              <a:solidFill>
                <a:schemeClr val="dk2"/>
              </a:solidFill>
              <a:latin typeface="Lato Light"/>
              <a:ea typeface="Lato Light"/>
              <a:cs typeface="Lato Light"/>
              <a:sym typeface="Lato Light"/>
            </a:endParaRPr>
          </a:p>
        </p:txBody>
      </p:sp>
      <p:cxnSp>
        <p:nvCxnSpPr>
          <p:cNvPr id="114" name="Google Shape;114;p20"/>
          <p:cNvCxnSpPr/>
          <p:nvPr/>
        </p:nvCxnSpPr>
        <p:spPr>
          <a:xfrm>
            <a:off x="5942300" y="4009888"/>
            <a:ext cx="165600" cy="0"/>
          </a:xfrm>
          <a:prstGeom prst="straightConnector1">
            <a:avLst/>
          </a:prstGeom>
          <a:noFill/>
          <a:ln cap="flat" cmpd="sng" w="19050">
            <a:solidFill>
              <a:srgbClr val="BE0026"/>
            </a:solidFill>
            <a:prstDash val="solid"/>
            <a:round/>
            <a:headEnd len="med" w="med" type="none"/>
            <a:tailEnd len="med" w="med" type="none"/>
          </a:ln>
        </p:spPr>
      </p:cxnSp>
      <p:pic>
        <p:nvPicPr>
          <p:cNvPr id="115" name="Google Shape;115;p20"/>
          <p:cNvPicPr preferRelativeResize="0"/>
          <p:nvPr/>
        </p:nvPicPr>
        <p:blipFill>
          <a:blip r:embed="rId4">
            <a:alphaModFix/>
          </a:blip>
          <a:stretch>
            <a:fillRect/>
          </a:stretch>
        </p:blipFill>
        <p:spPr>
          <a:xfrm>
            <a:off x="5243575" y="3754088"/>
            <a:ext cx="585216" cy="5852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latin typeface="Lato"/>
                <a:ea typeface="Lato"/>
                <a:cs typeface="Lato"/>
                <a:sym typeface="Lato"/>
              </a:rPr>
              <a:t>5 minutes</a:t>
            </a:r>
            <a:endParaRPr b="0" sz="1000">
              <a:solidFill>
                <a:srgbClr val="666666"/>
              </a:solidFill>
              <a:latin typeface="Lato"/>
              <a:ea typeface="Lato"/>
              <a:cs typeface="Lato"/>
              <a:sym typeface="Lato"/>
            </a:endParaRPr>
          </a:p>
        </p:txBody>
      </p:sp>
      <p:pic>
        <p:nvPicPr>
          <p:cNvPr id="121" name="Google Shape;121;p21"/>
          <p:cNvPicPr preferRelativeResize="0"/>
          <p:nvPr/>
        </p:nvPicPr>
        <p:blipFill>
          <a:blip r:embed="rId3">
            <a:alphaModFix/>
          </a:blip>
          <a:stretch>
            <a:fillRect/>
          </a:stretch>
        </p:blipFill>
        <p:spPr>
          <a:xfrm>
            <a:off x="7933150" y="360075"/>
            <a:ext cx="211350" cy="211350"/>
          </a:xfrm>
          <a:prstGeom prst="rect">
            <a:avLst/>
          </a:prstGeom>
          <a:noFill/>
          <a:ln>
            <a:noFill/>
          </a:ln>
        </p:spPr>
      </p:pic>
      <p:cxnSp>
        <p:nvCxnSpPr>
          <p:cNvPr id="122" name="Google Shape;122;p21"/>
          <p:cNvCxnSpPr>
            <a:stCxn id="123" idx="3"/>
          </p:cNvCxnSpPr>
          <p:nvPr/>
        </p:nvCxnSpPr>
        <p:spPr>
          <a:xfrm>
            <a:off x="667768" y="4558350"/>
            <a:ext cx="4154100" cy="0"/>
          </a:xfrm>
          <a:prstGeom prst="straightConnector1">
            <a:avLst/>
          </a:prstGeom>
          <a:noFill/>
          <a:ln cap="flat" cmpd="sng" w="9525">
            <a:solidFill>
              <a:srgbClr val="DEE2E6"/>
            </a:solidFill>
            <a:prstDash val="solid"/>
            <a:round/>
            <a:headEnd len="med" w="med" type="none"/>
            <a:tailEnd len="med" w="med" type="none"/>
          </a:ln>
        </p:spPr>
      </p:cxnSp>
      <p:sp>
        <p:nvSpPr>
          <p:cNvPr id="124" name="Google Shape;124;p21"/>
          <p:cNvSpPr txBox="1"/>
          <p:nvPr/>
        </p:nvSpPr>
        <p:spPr>
          <a:xfrm>
            <a:off x="677228" y="3115475"/>
            <a:ext cx="5925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181818"/>
                </a:solidFill>
                <a:latin typeface="Lato"/>
                <a:ea typeface="Lato"/>
                <a:cs typeface="Lato"/>
                <a:sym typeface="Lato"/>
              </a:rPr>
              <a:t>$3.6M</a:t>
            </a:r>
            <a:endParaRPr sz="800">
              <a:solidFill>
                <a:srgbClr val="181818"/>
              </a:solidFill>
              <a:latin typeface="Lato"/>
              <a:ea typeface="Lato"/>
              <a:cs typeface="Lato"/>
              <a:sym typeface="Lato"/>
            </a:endParaRPr>
          </a:p>
        </p:txBody>
      </p:sp>
      <p:sp>
        <p:nvSpPr>
          <p:cNvPr id="125" name="Google Shape;125;p21"/>
          <p:cNvSpPr txBox="1"/>
          <p:nvPr/>
        </p:nvSpPr>
        <p:spPr>
          <a:xfrm>
            <a:off x="311700" y="216425"/>
            <a:ext cx="7411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D0D0D"/>
                </a:solidFill>
                <a:latin typeface="Lato"/>
                <a:ea typeface="Lato"/>
                <a:cs typeface="Lato"/>
                <a:sym typeface="Lato"/>
              </a:rPr>
              <a:t>Runway</a:t>
            </a:r>
            <a:endParaRPr b="1" sz="2400">
              <a:solidFill>
                <a:srgbClr val="0D0D0D"/>
              </a:solidFill>
              <a:latin typeface="Lato"/>
              <a:ea typeface="Lato"/>
              <a:cs typeface="Lato"/>
              <a:sym typeface="Lato"/>
            </a:endParaRPr>
          </a:p>
        </p:txBody>
      </p:sp>
      <p:sp>
        <p:nvSpPr>
          <p:cNvPr id="126" name="Google Shape;126;p21"/>
          <p:cNvSpPr txBox="1"/>
          <p:nvPr/>
        </p:nvSpPr>
        <p:spPr>
          <a:xfrm>
            <a:off x="359671" y="1003626"/>
            <a:ext cx="1160100" cy="18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4C4C4C"/>
                </a:solidFill>
                <a:latin typeface="Lato"/>
                <a:ea typeface="Lato"/>
                <a:cs typeface="Lato"/>
                <a:sym typeface="Lato"/>
              </a:rPr>
              <a:t>CASH IN BANK</a:t>
            </a:r>
            <a:endParaRPr sz="800">
              <a:solidFill>
                <a:srgbClr val="4C4C4C"/>
              </a:solidFill>
              <a:latin typeface="Lato"/>
              <a:ea typeface="Lato"/>
              <a:cs typeface="Lato"/>
              <a:sym typeface="Lato"/>
            </a:endParaRPr>
          </a:p>
        </p:txBody>
      </p:sp>
      <p:sp>
        <p:nvSpPr>
          <p:cNvPr id="127" name="Google Shape;127;p21"/>
          <p:cNvSpPr txBox="1"/>
          <p:nvPr/>
        </p:nvSpPr>
        <p:spPr>
          <a:xfrm>
            <a:off x="1782884" y="1003626"/>
            <a:ext cx="1160100" cy="18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4C4C4C"/>
                </a:solidFill>
                <a:latin typeface="Lato"/>
                <a:ea typeface="Lato"/>
                <a:cs typeface="Lato"/>
                <a:sym typeface="Lato"/>
              </a:rPr>
              <a:t>MONTHLY </a:t>
            </a:r>
            <a:r>
              <a:rPr lang="en" sz="800">
                <a:solidFill>
                  <a:srgbClr val="4C4C4C"/>
                </a:solidFill>
                <a:latin typeface="Lato"/>
                <a:ea typeface="Lato"/>
                <a:cs typeface="Lato"/>
                <a:sym typeface="Lato"/>
              </a:rPr>
              <a:t>BURN</a:t>
            </a:r>
            <a:endParaRPr sz="800">
              <a:solidFill>
                <a:srgbClr val="4C4C4C"/>
              </a:solidFill>
              <a:latin typeface="Lato"/>
              <a:ea typeface="Lato"/>
              <a:cs typeface="Lato"/>
              <a:sym typeface="Lato"/>
            </a:endParaRPr>
          </a:p>
        </p:txBody>
      </p:sp>
      <p:sp>
        <p:nvSpPr>
          <p:cNvPr id="128" name="Google Shape;128;p21"/>
          <p:cNvSpPr txBox="1"/>
          <p:nvPr/>
        </p:nvSpPr>
        <p:spPr>
          <a:xfrm>
            <a:off x="3590620" y="1003626"/>
            <a:ext cx="1160100" cy="18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4C4C4C"/>
                </a:solidFill>
                <a:latin typeface="Lato"/>
                <a:ea typeface="Lato"/>
                <a:cs typeface="Lato"/>
                <a:sym typeface="Lato"/>
              </a:rPr>
              <a:t>RUNWAY</a:t>
            </a:r>
            <a:endParaRPr sz="800">
              <a:solidFill>
                <a:srgbClr val="4C4C4C"/>
              </a:solidFill>
              <a:latin typeface="Lato"/>
              <a:ea typeface="Lato"/>
              <a:cs typeface="Lato"/>
              <a:sym typeface="Lato"/>
            </a:endParaRPr>
          </a:p>
        </p:txBody>
      </p:sp>
      <p:sp>
        <p:nvSpPr>
          <p:cNvPr id="129" name="Google Shape;129;p21"/>
          <p:cNvSpPr txBox="1"/>
          <p:nvPr/>
        </p:nvSpPr>
        <p:spPr>
          <a:xfrm>
            <a:off x="370021" y="1190238"/>
            <a:ext cx="1206900" cy="322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181818"/>
                </a:solidFill>
                <a:latin typeface="Lato"/>
                <a:ea typeface="Lato"/>
                <a:cs typeface="Lato"/>
                <a:sym typeface="Lato"/>
              </a:rPr>
              <a:t>$5,100,742</a:t>
            </a:r>
            <a:endParaRPr>
              <a:latin typeface="Lato"/>
              <a:ea typeface="Lato"/>
              <a:cs typeface="Lato"/>
              <a:sym typeface="Lato"/>
            </a:endParaRPr>
          </a:p>
        </p:txBody>
      </p:sp>
      <p:sp>
        <p:nvSpPr>
          <p:cNvPr id="130" name="Google Shape;130;p21"/>
          <p:cNvSpPr txBox="1"/>
          <p:nvPr/>
        </p:nvSpPr>
        <p:spPr>
          <a:xfrm>
            <a:off x="1782872" y="1190250"/>
            <a:ext cx="1608900" cy="322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E53E3E"/>
                </a:solidFill>
                <a:latin typeface="Lato"/>
                <a:ea typeface="Lato"/>
                <a:cs typeface="Lato"/>
                <a:sym typeface="Lato"/>
              </a:rPr>
              <a:t>-$182K</a:t>
            </a:r>
            <a:r>
              <a:rPr lang="en">
                <a:solidFill>
                  <a:srgbClr val="6C757D"/>
                </a:solidFill>
                <a:latin typeface="Lato"/>
                <a:ea typeface="Lato"/>
                <a:cs typeface="Lato"/>
                <a:sym typeface="Lato"/>
              </a:rPr>
              <a:t> (Mar)</a:t>
            </a:r>
            <a:endParaRPr>
              <a:solidFill>
                <a:srgbClr val="6C757D"/>
              </a:solidFill>
              <a:latin typeface="Lato"/>
              <a:ea typeface="Lato"/>
              <a:cs typeface="Lato"/>
              <a:sym typeface="Lato"/>
            </a:endParaRPr>
          </a:p>
        </p:txBody>
      </p:sp>
      <p:grpSp>
        <p:nvGrpSpPr>
          <p:cNvPr id="131" name="Google Shape;131;p21"/>
          <p:cNvGrpSpPr/>
          <p:nvPr/>
        </p:nvGrpSpPr>
        <p:grpSpPr>
          <a:xfrm>
            <a:off x="1782884" y="1482438"/>
            <a:ext cx="1609025" cy="253800"/>
            <a:chOff x="1931900" y="1560125"/>
            <a:chExt cx="1609025" cy="253800"/>
          </a:xfrm>
        </p:grpSpPr>
        <p:sp>
          <p:nvSpPr>
            <p:cNvPr id="132" name="Google Shape;132;p21"/>
            <p:cNvSpPr txBox="1"/>
            <p:nvPr/>
          </p:nvSpPr>
          <p:spPr>
            <a:xfrm>
              <a:off x="1931900" y="1560125"/>
              <a:ext cx="759300" cy="253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200"/>
                </a:spcAft>
                <a:buNone/>
              </a:pPr>
              <a:r>
                <a:rPr lang="en" sz="800">
                  <a:solidFill>
                    <a:srgbClr val="E53E3E"/>
                  </a:solidFill>
                  <a:latin typeface="Lato"/>
                  <a:ea typeface="Lato"/>
                  <a:cs typeface="Lato"/>
                  <a:sym typeface="Lato"/>
                </a:rPr>
                <a:t>-$243K</a:t>
              </a:r>
              <a:r>
                <a:rPr lang="en" sz="800">
                  <a:solidFill>
                    <a:srgbClr val="6C757D"/>
                  </a:solidFill>
                  <a:latin typeface="Lato"/>
                  <a:ea typeface="Lato"/>
                  <a:cs typeface="Lato"/>
                  <a:sym typeface="Lato"/>
                </a:rPr>
                <a:t> (</a:t>
              </a:r>
              <a:r>
                <a:rPr lang="en" sz="800">
                  <a:solidFill>
                    <a:srgbClr val="6C757D"/>
                  </a:solidFill>
                  <a:latin typeface="Lato"/>
                  <a:ea typeface="Lato"/>
                  <a:cs typeface="Lato"/>
                  <a:sym typeface="Lato"/>
                </a:rPr>
                <a:t>J</a:t>
              </a:r>
              <a:r>
                <a:rPr lang="en" sz="800">
                  <a:solidFill>
                    <a:srgbClr val="6C757D"/>
                  </a:solidFill>
                  <a:latin typeface="Lato"/>
                  <a:ea typeface="Lato"/>
                  <a:cs typeface="Lato"/>
                  <a:sym typeface="Lato"/>
                </a:rPr>
                <a:t>an)</a:t>
              </a:r>
              <a:endParaRPr sz="800">
                <a:solidFill>
                  <a:srgbClr val="6C757D"/>
                </a:solidFill>
                <a:latin typeface="Lato"/>
                <a:ea typeface="Lato"/>
                <a:cs typeface="Lato"/>
                <a:sym typeface="Lato"/>
              </a:endParaRPr>
            </a:p>
          </p:txBody>
        </p:sp>
        <p:sp>
          <p:nvSpPr>
            <p:cNvPr id="133" name="Google Shape;133;p21"/>
            <p:cNvSpPr txBox="1"/>
            <p:nvPr/>
          </p:nvSpPr>
          <p:spPr>
            <a:xfrm>
              <a:off x="2691325" y="1560125"/>
              <a:ext cx="849600" cy="253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200"/>
                </a:spcAft>
                <a:buNone/>
              </a:pPr>
              <a:r>
                <a:rPr lang="en" sz="800">
                  <a:solidFill>
                    <a:srgbClr val="E53E3E"/>
                  </a:solidFill>
                  <a:latin typeface="Lato"/>
                  <a:ea typeface="Lato"/>
                  <a:cs typeface="Lato"/>
                  <a:sym typeface="Lato"/>
                </a:rPr>
                <a:t>-$232K</a:t>
              </a:r>
              <a:r>
                <a:rPr lang="en" sz="800">
                  <a:solidFill>
                    <a:srgbClr val="6C757D"/>
                  </a:solidFill>
                  <a:latin typeface="Lato"/>
                  <a:ea typeface="Lato"/>
                  <a:cs typeface="Lato"/>
                  <a:sym typeface="Lato"/>
                </a:rPr>
                <a:t> (Feb)</a:t>
              </a:r>
              <a:endParaRPr sz="800">
                <a:solidFill>
                  <a:srgbClr val="6C757D"/>
                </a:solidFill>
                <a:latin typeface="Lato"/>
                <a:ea typeface="Lato"/>
                <a:cs typeface="Lato"/>
                <a:sym typeface="Lato"/>
              </a:endParaRPr>
            </a:p>
          </p:txBody>
        </p:sp>
      </p:grpSp>
      <p:sp>
        <p:nvSpPr>
          <p:cNvPr id="134" name="Google Shape;134;p21"/>
          <p:cNvSpPr txBox="1"/>
          <p:nvPr/>
        </p:nvSpPr>
        <p:spPr>
          <a:xfrm>
            <a:off x="3590620" y="1190238"/>
            <a:ext cx="1206900" cy="322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181818"/>
                </a:solidFill>
                <a:latin typeface="Lato"/>
                <a:ea typeface="Lato"/>
                <a:cs typeface="Lato"/>
                <a:sym typeface="Lato"/>
              </a:rPr>
              <a:t>28 months</a:t>
            </a:r>
            <a:endParaRPr>
              <a:solidFill>
                <a:srgbClr val="181818"/>
              </a:solidFill>
              <a:latin typeface="Lato"/>
              <a:ea typeface="Lato"/>
              <a:cs typeface="Lato"/>
              <a:sym typeface="Lato"/>
            </a:endParaRPr>
          </a:p>
        </p:txBody>
      </p:sp>
      <p:sp>
        <p:nvSpPr>
          <p:cNvPr id="135" name="Google Shape;135;p21"/>
          <p:cNvSpPr txBox="1"/>
          <p:nvPr/>
        </p:nvSpPr>
        <p:spPr>
          <a:xfrm>
            <a:off x="3590620" y="1482438"/>
            <a:ext cx="1092600" cy="253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200"/>
              </a:spcAft>
              <a:buNone/>
            </a:pPr>
            <a:r>
              <a:rPr lang="en" sz="800">
                <a:solidFill>
                  <a:srgbClr val="666666"/>
                </a:solidFill>
                <a:latin typeface="Lato"/>
                <a:ea typeface="Lato"/>
                <a:cs typeface="Lato"/>
                <a:sym typeface="Lato"/>
              </a:rPr>
              <a:t>Mar 2025</a:t>
            </a:r>
            <a:endParaRPr sz="800">
              <a:solidFill>
                <a:srgbClr val="666666"/>
              </a:solidFill>
              <a:latin typeface="Lato"/>
              <a:ea typeface="Lato"/>
              <a:cs typeface="Lato"/>
              <a:sym typeface="Lato"/>
            </a:endParaRPr>
          </a:p>
        </p:txBody>
      </p:sp>
      <p:sp>
        <p:nvSpPr>
          <p:cNvPr id="136" name="Google Shape;136;p21"/>
          <p:cNvSpPr txBox="1"/>
          <p:nvPr/>
        </p:nvSpPr>
        <p:spPr>
          <a:xfrm>
            <a:off x="370020" y="1482438"/>
            <a:ext cx="1092600" cy="253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200"/>
              </a:spcAft>
              <a:buNone/>
            </a:pPr>
            <a:r>
              <a:rPr lang="en" sz="800">
                <a:solidFill>
                  <a:srgbClr val="666666"/>
                </a:solidFill>
                <a:latin typeface="Lato"/>
                <a:ea typeface="Lato"/>
                <a:cs typeface="Lato"/>
                <a:sym typeface="Lato"/>
              </a:rPr>
              <a:t>As of 03/31</a:t>
            </a:r>
            <a:r>
              <a:rPr lang="en" sz="800">
                <a:solidFill>
                  <a:srgbClr val="666666"/>
                </a:solidFill>
                <a:latin typeface="Lato"/>
                <a:ea typeface="Lato"/>
                <a:cs typeface="Lato"/>
                <a:sym typeface="Lato"/>
              </a:rPr>
              <a:t>/20</a:t>
            </a:r>
            <a:r>
              <a:rPr lang="en" sz="800">
                <a:solidFill>
                  <a:srgbClr val="666666"/>
                </a:solidFill>
                <a:latin typeface="Lato"/>
                <a:ea typeface="Lato"/>
                <a:cs typeface="Lato"/>
                <a:sym typeface="Lato"/>
              </a:rPr>
              <a:t>25</a:t>
            </a:r>
            <a:endParaRPr sz="800">
              <a:solidFill>
                <a:srgbClr val="666666"/>
              </a:solidFill>
              <a:latin typeface="Lato"/>
              <a:ea typeface="Lato"/>
              <a:cs typeface="Lato"/>
              <a:sym typeface="Lato"/>
            </a:endParaRPr>
          </a:p>
        </p:txBody>
      </p:sp>
      <p:sp>
        <p:nvSpPr>
          <p:cNvPr id="137" name="Google Shape;137;p21"/>
          <p:cNvSpPr txBox="1"/>
          <p:nvPr/>
        </p:nvSpPr>
        <p:spPr>
          <a:xfrm>
            <a:off x="1861813" y="2200151"/>
            <a:ext cx="11601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2C4368"/>
                </a:solidFill>
                <a:latin typeface="Lato"/>
                <a:ea typeface="Lato"/>
                <a:cs typeface="Lato"/>
                <a:sym typeface="Lato"/>
              </a:rPr>
              <a:t>MONTHLY BALANCE</a:t>
            </a:r>
            <a:endParaRPr sz="800">
              <a:solidFill>
                <a:srgbClr val="2C4368"/>
              </a:solidFill>
              <a:latin typeface="Lato"/>
              <a:ea typeface="Lato"/>
              <a:cs typeface="Lato"/>
              <a:sym typeface="Lato"/>
            </a:endParaRPr>
          </a:p>
        </p:txBody>
      </p:sp>
      <p:grpSp>
        <p:nvGrpSpPr>
          <p:cNvPr id="138" name="Google Shape;138;p21"/>
          <p:cNvGrpSpPr/>
          <p:nvPr/>
        </p:nvGrpSpPr>
        <p:grpSpPr>
          <a:xfrm>
            <a:off x="261268" y="2571750"/>
            <a:ext cx="504900" cy="186600"/>
            <a:chOff x="261268" y="2571750"/>
            <a:chExt cx="504900" cy="186600"/>
          </a:xfrm>
        </p:grpSpPr>
        <p:cxnSp>
          <p:nvCxnSpPr>
            <p:cNvPr id="139" name="Google Shape;139;p21"/>
            <p:cNvCxnSpPr/>
            <p:nvPr/>
          </p:nvCxnSpPr>
          <p:spPr>
            <a:xfrm>
              <a:off x="667768" y="2683275"/>
              <a:ext cx="98400" cy="0"/>
            </a:xfrm>
            <a:prstGeom prst="straightConnector1">
              <a:avLst/>
            </a:prstGeom>
            <a:noFill/>
            <a:ln cap="flat" cmpd="sng" w="9525">
              <a:solidFill>
                <a:srgbClr val="DEE2E6"/>
              </a:solidFill>
              <a:prstDash val="solid"/>
              <a:round/>
              <a:headEnd len="med" w="med" type="none"/>
              <a:tailEnd len="med" w="med" type="none"/>
            </a:ln>
          </p:spPr>
        </p:cxnSp>
        <p:sp>
          <p:nvSpPr>
            <p:cNvPr id="140" name="Google Shape;140;p21"/>
            <p:cNvSpPr txBox="1"/>
            <p:nvPr/>
          </p:nvSpPr>
          <p:spPr>
            <a:xfrm>
              <a:off x="261268" y="2571750"/>
              <a:ext cx="406500" cy="18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800">
                  <a:solidFill>
                    <a:srgbClr val="6C757D"/>
                  </a:solidFill>
                  <a:latin typeface="Lato"/>
                  <a:ea typeface="Lato"/>
                  <a:cs typeface="Lato"/>
                  <a:sym typeface="Lato"/>
                </a:rPr>
                <a:t>$6M</a:t>
              </a:r>
              <a:endParaRPr sz="800">
                <a:solidFill>
                  <a:srgbClr val="6C757D"/>
                </a:solidFill>
                <a:latin typeface="Lato"/>
                <a:ea typeface="Lato"/>
                <a:cs typeface="Lato"/>
                <a:sym typeface="Lato"/>
              </a:endParaRPr>
            </a:p>
          </p:txBody>
        </p:sp>
      </p:grpSp>
      <p:grpSp>
        <p:nvGrpSpPr>
          <p:cNvPr id="141" name="Google Shape;141;p21"/>
          <p:cNvGrpSpPr/>
          <p:nvPr/>
        </p:nvGrpSpPr>
        <p:grpSpPr>
          <a:xfrm>
            <a:off x="261268" y="3518400"/>
            <a:ext cx="504900" cy="186600"/>
            <a:chOff x="261268" y="3518400"/>
            <a:chExt cx="504900" cy="186600"/>
          </a:xfrm>
        </p:grpSpPr>
        <p:cxnSp>
          <p:nvCxnSpPr>
            <p:cNvPr id="142" name="Google Shape;142;p21"/>
            <p:cNvCxnSpPr/>
            <p:nvPr/>
          </p:nvCxnSpPr>
          <p:spPr>
            <a:xfrm>
              <a:off x="667768" y="3626000"/>
              <a:ext cx="98400" cy="0"/>
            </a:xfrm>
            <a:prstGeom prst="straightConnector1">
              <a:avLst/>
            </a:prstGeom>
            <a:noFill/>
            <a:ln cap="flat" cmpd="sng" w="9525">
              <a:solidFill>
                <a:srgbClr val="DEE2E6"/>
              </a:solidFill>
              <a:prstDash val="solid"/>
              <a:round/>
              <a:headEnd len="med" w="med" type="none"/>
              <a:tailEnd len="med" w="med" type="none"/>
            </a:ln>
          </p:spPr>
        </p:cxnSp>
        <p:sp>
          <p:nvSpPr>
            <p:cNvPr id="143" name="Google Shape;143;p21"/>
            <p:cNvSpPr txBox="1"/>
            <p:nvPr/>
          </p:nvSpPr>
          <p:spPr>
            <a:xfrm>
              <a:off x="261268" y="3518400"/>
              <a:ext cx="406500" cy="18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800">
                  <a:solidFill>
                    <a:srgbClr val="6C757D"/>
                  </a:solidFill>
                  <a:latin typeface="Lato"/>
                  <a:ea typeface="Lato"/>
                  <a:cs typeface="Lato"/>
                  <a:sym typeface="Lato"/>
                </a:rPr>
                <a:t>$3M</a:t>
              </a:r>
              <a:endParaRPr sz="800">
                <a:solidFill>
                  <a:srgbClr val="6C757D"/>
                </a:solidFill>
                <a:latin typeface="Lato"/>
                <a:ea typeface="Lato"/>
                <a:cs typeface="Lato"/>
                <a:sym typeface="Lato"/>
              </a:endParaRPr>
            </a:p>
          </p:txBody>
        </p:sp>
      </p:grpSp>
      <p:sp>
        <p:nvSpPr>
          <p:cNvPr id="123" name="Google Shape;123;p21"/>
          <p:cNvSpPr txBox="1"/>
          <p:nvPr/>
        </p:nvSpPr>
        <p:spPr>
          <a:xfrm>
            <a:off x="261268" y="4465050"/>
            <a:ext cx="406500" cy="18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800">
                <a:solidFill>
                  <a:srgbClr val="666666"/>
                </a:solidFill>
                <a:latin typeface="Lato"/>
                <a:ea typeface="Lato"/>
                <a:cs typeface="Lato"/>
                <a:sym typeface="Lato"/>
              </a:rPr>
              <a:t>$0M</a:t>
            </a:r>
            <a:endParaRPr sz="800">
              <a:solidFill>
                <a:srgbClr val="666666"/>
              </a:solidFill>
              <a:latin typeface="Lato"/>
              <a:ea typeface="Lato"/>
              <a:cs typeface="Lato"/>
              <a:sym typeface="Lato"/>
            </a:endParaRPr>
          </a:p>
        </p:txBody>
      </p:sp>
      <p:sp>
        <p:nvSpPr>
          <p:cNvPr id="144" name="Google Shape;144;p21"/>
          <p:cNvSpPr/>
          <p:nvPr/>
        </p:nvSpPr>
        <p:spPr>
          <a:xfrm>
            <a:off x="815275" y="3358600"/>
            <a:ext cx="316500" cy="1201800"/>
          </a:xfrm>
          <a:prstGeom prst="rect">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1"/>
          <p:cNvSpPr txBox="1"/>
          <p:nvPr/>
        </p:nvSpPr>
        <p:spPr>
          <a:xfrm>
            <a:off x="667775" y="4681275"/>
            <a:ext cx="6786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Lato"/>
                <a:ea typeface="Lato"/>
                <a:cs typeface="Lato"/>
                <a:sym typeface="Lato"/>
              </a:rPr>
              <a:t>Oct</a:t>
            </a:r>
            <a:r>
              <a:rPr lang="en" sz="800">
                <a:solidFill>
                  <a:srgbClr val="666666"/>
                </a:solidFill>
                <a:latin typeface="Lato"/>
                <a:ea typeface="Lato"/>
                <a:cs typeface="Lato"/>
                <a:sym typeface="Lato"/>
              </a:rPr>
              <a:t> 202</a:t>
            </a:r>
            <a:r>
              <a:rPr lang="en" sz="800">
                <a:solidFill>
                  <a:srgbClr val="666666"/>
                </a:solidFill>
                <a:latin typeface="Lato"/>
                <a:ea typeface="Lato"/>
                <a:cs typeface="Lato"/>
                <a:sym typeface="Lato"/>
              </a:rPr>
              <a:t>4</a:t>
            </a:r>
            <a:endParaRPr sz="800">
              <a:solidFill>
                <a:srgbClr val="666666"/>
              </a:solidFill>
              <a:latin typeface="Lato"/>
              <a:ea typeface="Lato"/>
              <a:cs typeface="Lato"/>
              <a:sym typeface="Lato"/>
            </a:endParaRPr>
          </a:p>
        </p:txBody>
      </p:sp>
      <p:sp>
        <p:nvSpPr>
          <p:cNvPr id="146" name="Google Shape;146;p21"/>
          <p:cNvSpPr txBox="1"/>
          <p:nvPr/>
        </p:nvSpPr>
        <p:spPr>
          <a:xfrm>
            <a:off x="1362875" y="4681275"/>
            <a:ext cx="6786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Lato"/>
                <a:ea typeface="Lato"/>
                <a:cs typeface="Lato"/>
                <a:sym typeface="Lato"/>
              </a:rPr>
              <a:t>Nov</a:t>
            </a:r>
            <a:r>
              <a:rPr lang="en" sz="800">
                <a:solidFill>
                  <a:srgbClr val="666666"/>
                </a:solidFill>
                <a:latin typeface="Lato"/>
                <a:ea typeface="Lato"/>
                <a:cs typeface="Lato"/>
                <a:sym typeface="Lato"/>
              </a:rPr>
              <a:t> 2024</a:t>
            </a:r>
            <a:endParaRPr sz="800">
              <a:solidFill>
                <a:srgbClr val="666666"/>
              </a:solidFill>
              <a:latin typeface="Lato"/>
              <a:ea typeface="Lato"/>
              <a:cs typeface="Lato"/>
              <a:sym typeface="Lato"/>
            </a:endParaRPr>
          </a:p>
        </p:txBody>
      </p:sp>
      <p:sp>
        <p:nvSpPr>
          <p:cNvPr id="147" name="Google Shape;147;p21"/>
          <p:cNvSpPr txBox="1"/>
          <p:nvPr/>
        </p:nvSpPr>
        <p:spPr>
          <a:xfrm>
            <a:off x="2057975" y="4681275"/>
            <a:ext cx="6786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Lato"/>
                <a:ea typeface="Lato"/>
                <a:cs typeface="Lato"/>
                <a:sym typeface="Lato"/>
              </a:rPr>
              <a:t>Dec</a:t>
            </a:r>
            <a:r>
              <a:rPr lang="en" sz="800">
                <a:solidFill>
                  <a:srgbClr val="666666"/>
                </a:solidFill>
                <a:latin typeface="Lato"/>
                <a:ea typeface="Lato"/>
                <a:cs typeface="Lato"/>
                <a:sym typeface="Lato"/>
              </a:rPr>
              <a:t> 2024</a:t>
            </a:r>
            <a:endParaRPr sz="800">
              <a:solidFill>
                <a:srgbClr val="666666"/>
              </a:solidFill>
              <a:latin typeface="Lato"/>
              <a:ea typeface="Lato"/>
              <a:cs typeface="Lato"/>
              <a:sym typeface="Lato"/>
            </a:endParaRPr>
          </a:p>
        </p:txBody>
      </p:sp>
      <p:sp>
        <p:nvSpPr>
          <p:cNvPr id="148" name="Google Shape;148;p21"/>
          <p:cNvSpPr txBox="1"/>
          <p:nvPr/>
        </p:nvSpPr>
        <p:spPr>
          <a:xfrm>
            <a:off x="2753075" y="4681275"/>
            <a:ext cx="6786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Lato"/>
                <a:ea typeface="Lato"/>
                <a:cs typeface="Lato"/>
                <a:sym typeface="Lato"/>
              </a:rPr>
              <a:t>Jan 2025</a:t>
            </a:r>
            <a:endParaRPr sz="800">
              <a:solidFill>
                <a:srgbClr val="666666"/>
              </a:solidFill>
              <a:latin typeface="Lato"/>
              <a:ea typeface="Lato"/>
              <a:cs typeface="Lato"/>
              <a:sym typeface="Lato"/>
            </a:endParaRPr>
          </a:p>
        </p:txBody>
      </p:sp>
      <p:sp>
        <p:nvSpPr>
          <p:cNvPr id="149" name="Google Shape;149;p21"/>
          <p:cNvSpPr txBox="1"/>
          <p:nvPr/>
        </p:nvSpPr>
        <p:spPr>
          <a:xfrm>
            <a:off x="3448175" y="4681275"/>
            <a:ext cx="6786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Lato"/>
                <a:ea typeface="Lato"/>
                <a:cs typeface="Lato"/>
                <a:sym typeface="Lato"/>
              </a:rPr>
              <a:t>Feb</a:t>
            </a:r>
            <a:r>
              <a:rPr lang="en" sz="800">
                <a:solidFill>
                  <a:srgbClr val="666666"/>
                </a:solidFill>
                <a:latin typeface="Lato"/>
                <a:ea typeface="Lato"/>
                <a:cs typeface="Lato"/>
                <a:sym typeface="Lato"/>
              </a:rPr>
              <a:t> 2025</a:t>
            </a:r>
            <a:endParaRPr sz="800">
              <a:solidFill>
                <a:srgbClr val="666666"/>
              </a:solidFill>
              <a:latin typeface="Lato"/>
              <a:ea typeface="Lato"/>
              <a:cs typeface="Lato"/>
              <a:sym typeface="Lato"/>
            </a:endParaRPr>
          </a:p>
        </p:txBody>
      </p:sp>
      <p:sp>
        <p:nvSpPr>
          <p:cNvPr id="150" name="Google Shape;150;p21"/>
          <p:cNvSpPr txBox="1"/>
          <p:nvPr/>
        </p:nvSpPr>
        <p:spPr>
          <a:xfrm>
            <a:off x="4143275" y="4681275"/>
            <a:ext cx="6786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Lato"/>
                <a:ea typeface="Lato"/>
                <a:cs typeface="Lato"/>
                <a:sym typeface="Lato"/>
              </a:rPr>
              <a:t>Mar</a:t>
            </a:r>
            <a:r>
              <a:rPr lang="en" sz="800">
                <a:solidFill>
                  <a:srgbClr val="666666"/>
                </a:solidFill>
                <a:latin typeface="Lato"/>
                <a:ea typeface="Lato"/>
                <a:cs typeface="Lato"/>
                <a:sym typeface="Lato"/>
              </a:rPr>
              <a:t> 2025</a:t>
            </a:r>
            <a:endParaRPr sz="800">
              <a:solidFill>
                <a:srgbClr val="666666"/>
              </a:solidFill>
              <a:latin typeface="Lato"/>
              <a:ea typeface="Lato"/>
              <a:cs typeface="Lato"/>
              <a:sym typeface="Lato"/>
            </a:endParaRPr>
          </a:p>
        </p:txBody>
      </p:sp>
      <p:sp>
        <p:nvSpPr>
          <p:cNvPr id="151" name="Google Shape;151;p21"/>
          <p:cNvSpPr/>
          <p:nvPr/>
        </p:nvSpPr>
        <p:spPr>
          <a:xfrm>
            <a:off x="1524275" y="3248100"/>
            <a:ext cx="316500" cy="1312200"/>
          </a:xfrm>
          <a:prstGeom prst="rect">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p:nvPr/>
        </p:nvSpPr>
        <p:spPr>
          <a:xfrm>
            <a:off x="2233250" y="2758350"/>
            <a:ext cx="316500" cy="1802100"/>
          </a:xfrm>
          <a:prstGeom prst="rect">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1"/>
          <p:cNvSpPr/>
          <p:nvPr/>
        </p:nvSpPr>
        <p:spPr>
          <a:xfrm>
            <a:off x="2908875" y="2906250"/>
            <a:ext cx="316500" cy="1654200"/>
          </a:xfrm>
          <a:prstGeom prst="rect">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1"/>
          <p:cNvSpPr/>
          <p:nvPr/>
        </p:nvSpPr>
        <p:spPr>
          <a:xfrm>
            <a:off x="3629213" y="3082350"/>
            <a:ext cx="316500" cy="1478100"/>
          </a:xfrm>
          <a:prstGeom prst="rect">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1"/>
          <p:cNvSpPr/>
          <p:nvPr/>
        </p:nvSpPr>
        <p:spPr>
          <a:xfrm>
            <a:off x="4349575" y="3248200"/>
            <a:ext cx="316500" cy="1312200"/>
          </a:xfrm>
          <a:prstGeom prst="rect">
            <a:avLst/>
          </a:prstGeom>
          <a:solidFill>
            <a:srgbClr val="48BB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txBox="1"/>
          <p:nvPr/>
        </p:nvSpPr>
        <p:spPr>
          <a:xfrm>
            <a:off x="1405928" y="3027400"/>
            <a:ext cx="5925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181818"/>
                </a:solidFill>
                <a:latin typeface="Lato"/>
                <a:ea typeface="Lato"/>
                <a:cs typeface="Lato"/>
                <a:sym typeface="Lato"/>
              </a:rPr>
              <a:t>$4M</a:t>
            </a:r>
            <a:endParaRPr sz="800">
              <a:solidFill>
                <a:srgbClr val="181818"/>
              </a:solidFill>
              <a:latin typeface="Lato"/>
              <a:ea typeface="Lato"/>
              <a:cs typeface="Lato"/>
              <a:sym typeface="Lato"/>
            </a:endParaRPr>
          </a:p>
        </p:txBody>
      </p:sp>
      <p:sp>
        <p:nvSpPr>
          <p:cNvPr id="157" name="Google Shape;157;p21"/>
          <p:cNvSpPr txBox="1"/>
          <p:nvPr/>
        </p:nvSpPr>
        <p:spPr>
          <a:xfrm>
            <a:off x="2095328" y="2545675"/>
            <a:ext cx="5925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181818"/>
                </a:solidFill>
                <a:latin typeface="Lato"/>
                <a:ea typeface="Lato"/>
                <a:cs typeface="Lato"/>
                <a:sym typeface="Lato"/>
              </a:rPr>
              <a:t>$5.9M</a:t>
            </a:r>
            <a:endParaRPr sz="800">
              <a:solidFill>
                <a:srgbClr val="181818"/>
              </a:solidFill>
              <a:latin typeface="Lato"/>
              <a:ea typeface="Lato"/>
              <a:cs typeface="Lato"/>
              <a:sym typeface="Lato"/>
            </a:endParaRPr>
          </a:p>
        </p:txBody>
      </p:sp>
      <p:sp>
        <p:nvSpPr>
          <p:cNvPr id="158" name="Google Shape;158;p21"/>
          <p:cNvSpPr txBox="1"/>
          <p:nvPr/>
        </p:nvSpPr>
        <p:spPr>
          <a:xfrm>
            <a:off x="2770878" y="2695875"/>
            <a:ext cx="5925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181818"/>
                </a:solidFill>
                <a:latin typeface="Lato"/>
                <a:ea typeface="Lato"/>
                <a:cs typeface="Lato"/>
                <a:sym typeface="Lato"/>
              </a:rPr>
              <a:t>$5.6M</a:t>
            </a:r>
            <a:endParaRPr sz="800">
              <a:solidFill>
                <a:srgbClr val="181818"/>
              </a:solidFill>
              <a:latin typeface="Lato"/>
              <a:ea typeface="Lato"/>
              <a:cs typeface="Lato"/>
              <a:sym typeface="Lato"/>
            </a:endParaRPr>
          </a:p>
        </p:txBody>
      </p:sp>
      <p:sp>
        <p:nvSpPr>
          <p:cNvPr id="159" name="Google Shape;159;p21"/>
          <p:cNvSpPr txBox="1"/>
          <p:nvPr/>
        </p:nvSpPr>
        <p:spPr>
          <a:xfrm>
            <a:off x="3491228" y="2842450"/>
            <a:ext cx="5925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181818"/>
                </a:solidFill>
                <a:latin typeface="Lato"/>
                <a:ea typeface="Lato"/>
                <a:cs typeface="Lato"/>
                <a:sym typeface="Lato"/>
              </a:rPr>
              <a:t>$5.4M</a:t>
            </a:r>
            <a:endParaRPr sz="800">
              <a:solidFill>
                <a:srgbClr val="181818"/>
              </a:solidFill>
              <a:latin typeface="Lato"/>
              <a:ea typeface="Lato"/>
              <a:cs typeface="Lato"/>
              <a:sym typeface="Lato"/>
            </a:endParaRPr>
          </a:p>
        </p:txBody>
      </p:sp>
      <p:sp>
        <p:nvSpPr>
          <p:cNvPr id="160" name="Google Shape;160;p21"/>
          <p:cNvSpPr txBox="1"/>
          <p:nvPr/>
        </p:nvSpPr>
        <p:spPr>
          <a:xfrm>
            <a:off x="4211578" y="3027400"/>
            <a:ext cx="592500" cy="18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181818"/>
                </a:solidFill>
                <a:latin typeface="Lato"/>
                <a:ea typeface="Lato"/>
                <a:cs typeface="Lato"/>
                <a:sym typeface="Lato"/>
              </a:rPr>
              <a:t>$5.2M</a:t>
            </a:r>
            <a:endParaRPr sz="800">
              <a:solidFill>
                <a:srgbClr val="181818"/>
              </a:solidFill>
              <a:latin typeface="Lato"/>
              <a:ea typeface="Lato"/>
              <a:cs typeface="Lato"/>
              <a:sym typeface="Lato"/>
            </a:endParaRPr>
          </a:p>
        </p:txBody>
      </p:sp>
      <p:cxnSp>
        <p:nvCxnSpPr>
          <p:cNvPr id="161" name="Google Shape;161;p21"/>
          <p:cNvCxnSpPr/>
          <p:nvPr/>
        </p:nvCxnSpPr>
        <p:spPr>
          <a:xfrm>
            <a:off x="336250" y="1963300"/>
            <a:ext cx="4485600" cy="0"/>
          </a:xfrm>
          <a:prstGeom prst="straightConnector1">
            <a:avLst/>
          </a:prstGeom>
          <a:noFill/>
          <a:ln cap="flat" cmpd="sng" w="9525">
            <a:solidFill>
              <a:srgbClr val="DEE2E6"/>
            </a:solidFill>
            <a:prstDash val="solid"/>
            <a:round/>
            <a:headEnd len="med" w="med" type="none"/>
            <a:tailEnd len="med" w="med" type="none"/>
          </a:ln>
        </p:spPr>
      </p:cxnSp>
      <p:sp>
        <p:nvSpPr>
          <p:cNvPr id="162" name="Google Shape;162;p21"/>
          <p:cNvSpPr txBox="1"/>
          <p:nvPr>
            <p:ph type="title"/>
          </p:nvPr>
        </p:nvSpPr>
        <p:spPr>
          <a:xfrm>
            <a:off x="5692300" y="362017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David Sacks</a:t>
            </a:r>
            <a:endParaRPr b="1" sz="1000"/>
          </a:p>
        </p:txBody>
      </p:sp>
      <p:sp>
        <p:nvSpPr>
          <p:cNvPr id="163" name="Google Shape;163;p21"/>
          <p:cNvSpPr txBox="1"/>
          <p:nvPr>
            <p:ph type="title"/>
          </p:nvPr>
        </p:nvSpPr>
        <p:spPr>
          <a:xfrm>
            <a:off x="5692300" y="4002975"/>
            <a:ext cx="3379800" cy="839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000">
                <a:solidFill>
                  <a:schemeClr val="dk2"/>
                </a:solidFill>
                <a:latin typeface="Lato Light"/>
                <a:ea typeface="Lato Light"/>
                <a:cs typeface="Lato Light"/>
                <a:sym typeface="Lato Light"/>
              </a:rPr>
              <a:t>“Don’t bury the lede here. It’s always good to know how much cash is in the bank and how much runway you have. Nothing worse than getting to the end of the meeting only to learn the business is out of runway and we should have been having a completely different conversation.”</a:t>
            </a:r>
            <a:endParaRPr b="0" sz="1000">
              <a:solidFill>
                <a:schemeClr val="dk2"/>
              </a:solidFill>
              <a:latin typeface="Lato Light"/>
              <a:ea typeface="Lato Light"/>
              <a:cs typeface="Lato Light"/>
              <a:sym typeface="Lato Light"/>
            </a:endParaRPr>
          </a:p>
        </p:txBody>
      </p:sp>
      <p:cxnSp>
        <p:nvCxnSpPr>
          <p:cNvPr id="164" name="Google Shape;164;p21"/>
          <p:cNvCxnSpPr/>
          <p:nvPr/>
        </p:nvCxnSpPr>
        <p:spPr>
          <a:xfrm>
            <a:off x="5805800" y="3975163"/>
            <a:ext cx="165600" cy="0"/>
          </a:xfrm>
          <a:prstGeom prst="straightConnector1">
            <a:avLst/>
          </a:prstGeom>
          <a:noFill/>
          <a:ln cap="flat" cmpd="sng" w="19050">
            <a:solidFill>
              <a:srgbClr val="BE0026"/>
            </a:solidFill>
            <a:prstDash val="solid"/>
            <a:round/>
            <a:headEnd len="med" w="med" type="none"/>
            <a:tailEnd len="med" w="med" type="none"/>
          </a:ln>
        </p:spPr>
      </p:cxnSp>
      <p:pic>
        <p:nvPicPr>
          <p:cNvPr id="165" name="Google Shape;165;p21"/>
          <p:cNvPicPr preferRelativeResize="0"/>
          <p:nvPr/>
        </p:nvPicPr>
        <p:blipFill>
          <a:blip r:embed="rId4">
            <a:alphaModFix/>
          </a:blip>
          <a:stretch>
            <a:fillRect/>
          </a:stretch>
        </p:blipFill>
        <p:spPr>
          <a:xfrm>
            <a:off x="5069925" y="3719363"/>
            <a:ext cx="585216" cy="5852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latin typeface="Lato"/>
                <a:ea typeface="Lato"/>
                <a:cs typeface="Lato"/>
                <a:sym typeface="Lato"/>
              </a:rPr>
              <a:t>5 minutes</a:t>
            </a:r>
            <a:endParaRPr b="0" sz="1000">
              <a:solidFill>
                <a:srgbClr val="666666"/>
              </a:solidFill>
              <a:latin typeface="Lato"/>
              <a:ea typeface="Lato"/>
              <a:cs typeface="Lato"/>
              <a:sym typeface="Lato"/>
            </a:endParaRPr>
          </a:p>
        </p:txBody>
      </p:sp>
      <p:pic>
        <p:nvPicPr>
          <p:cNvPr id="171" name="Google Shape;171;p22"/>
          <p:cNvPicPr preferRelativeResize="0"/>
          <p:nvPr/>
        </p:nvPicPr>
        <p:blipFill>
          <a:blip r:embed="rId3">
            <a:alphaModFix/>
          </a:blip>
          <a:stretch>
            <a:fillRect/>
          </a:stretch>
        </p:blipFill>
        <p:spPr>
          <a:xfrm>
            <a:off x="7933150" y="360075"/>
            <a:ext cx="211350" cy="211350"/>
          </a:xfrm>
          <a:prstGeom prst="rect">
            <a:avLst/>
          </a:prstGeom>
          <a:noFill/>
          <a:ln>
            <a:noFill/>
          </a:ln>
        </p:spPr>
      </p:pic>
      <p:sp>
        <p:nvSpPr>
          <p:cNvPr id="172" name="Google Shape;172;p22"/>
          <p:cNvSpPr txBox="1"/>
          <p:nvPr>
            <p:ph type="title"/>
          </p:nvPr>
        </p:nvSpPr>
        <p:spPr>
          <a:xfrm>
            <a:off x="5764200" y="3620175"/>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David Sacks</a:t>
            </a:r>
            <a:endParaRPr b="1" sz="1000"/>
          </a:p>
        </p:txBody>
      </p:sp>
      <p:sp>
        <p:nvSpPr>
          <p:cNvPr id="173" name="Google Shape;173;p22"/>
          <p:cNvSpPr txBox="1"/>
          <p:nvPr>
            <p:ph type="title"/>
          </p:nvPr>
        </p:nvSpPr>
        <p:spPr>
          <a:xfrm>
            <a:off x="5764200" y="4002975"/>
            <a:ext cx="3379800" cy="839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000">
                <a:solidFill>
                  <a:schemeClr val="dk2"/>
                </a:solidFill>
                <a:latin typeface="Lato Light"/>
                <a:ea typeface="Lato Light"/>
                <a:cs typeface="Lato Light"/>
                <a:sym typeface="Lato Light"/>
              </a:rPr>
              <a:t>“</a:t>
            </a:r>
            <a:r>
              <a:rPr b="0" lang="en" sz="1000">
                <a:solidFill>
                  <a:schemeClr val="dk2"/>
                </a:solidFill>
                <a:latin typeface="Lato Light"/>
                <a:ea typeface="Lato Light"/>
                <a:cs typeface="Lato Light"/>
                <a:sym typeface="Lato Light"/>
              </a:rPr>
              <a:t>Growth and runway are the two context setters. I like to understand how fast revenue is growing on a monthly basis. If you primarily sell annual contracts, you should use ARR as your key revenue metric. If you primarily sell monthly contracts, use MRR.</a:t>
            </a:r>
            <a:r>
              <a:rPr b="0" lang="en" sz="1000">
                <a:solidFill>
                  <a:schemeClr val="dk2"/>
                </a:solidFill>
                <a:latin typeface="Lato Light"/>
                <a:ea typeface="Lato Light"/>
                <a:cs typeface="Lato Light"/>
                <a:sym typeface="Lato Light"/>
              </a:rPr>
              <a:t>”</a:t>
            </a:r>
            <a:endParaRPr b="0" sz="1000">
              <a:solidFill>
                <a:schemeClr val="dk2"/>
              </a:solidFill>
              <a:latin typeface="Lato Light"/>
              <a:ea typeface="Lato Light"/>
              <a:cs typeface="Lato Light"/>
              <a:sym typeface="Lato Light"/>
            </a:endParaRPr>
          </a:p>
        </p:txBody>
      </p:sp>
      <p:cxnSp>
        <p:nvCxnSpPr>
          <p:cNvPr id="174" name="Google Shape;174;p22"/>
          <p:cNvCxnSpPr/>
          <p:nvPr/>
        </p:nvCxnSpPr>
        <p:spPr>
          <a:xfrm>
            <a:off x="5877700" y="3975163"/>
            <a:ext cx="165600" cy="0"/>
          </a:xfrm>
          <a:prstGeom prst="straightConnector1">
            <a:avLst/>
          </a:prstGeom>
          <a:noFill/>
          <a:ln cap="flat" cmpd="sng" w="19050">
            <a:solidFill>
              <a:srgbClr val="BE0026"/>
            </a:solidFill>
            <a:prstDash val="solid"/>
            <a:round/>
            <a:headEnd len="med" w="med" type="none"/>
            <a:tailEnd len="med" w="med" type="none"/>
          </a:ln>
        </p:spPr>
      </p:cxnSp>
      <p:pic>
        <p:nvPicPr>
          <p:cNvPr id="175" name="Google Shape;175;p22"/>
          <p:cNvPicPr preferRelativeResize="0"/>
          <p:nvPr/>
        </p:nvPicPr>
        <p:blipFill>
          <a:blip r:embed="rId4">
            <a:alphaModFix/>
          </a:blip>
          <a:stretch>
            <a:fillRect/>
          </a:stretch>
        </p:blipFill>
        <p:spPr>
          <a:xfrm>
            <a:off x="5141825" y="3719363"/>
            <a:ext cx="585216" cy="585216"/>
          </a:xfrm>
          <a:prstGeom prst="rect">
            <a:avLst/>
          </a:prstGeom>
          <a:noFill/>
          <a:ln>
            <a:noFill/>
          </a:ln>
        </p:spPr>
      </p:pic>
      <p:sp>
        <p:nvSpPr>
          <p:cNvPr id="176" name="Google Shape;176;p22"/>
          <p:cNvSpPr txBox="1"/>
          <p:nvPr/>
        </p:nvSpPr>
        <p:spPr>
          <a:xfrm>
            <a:off x="311700" y="216425"/>
            <a:ext cx="7411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D0D0D"/>
                </a:solidFill>
                <a:latin typeface="Lato"/>
                <a:ea typeface="Lato"/>
                <a:cs typeface="Lato"/>
                <a:sym typeface="Lato"/>
              </a:rPr>
              <a:t>Growth</a:t>
            </a:r>
            <a:endParaRPr b="1" sz="2400">
              <a:solidFill>
                <a:srgbClr val="0D0D0D"/>
              </a:solidFill>
              <a:latin typeface="Lato"/>
              <a:ea typeface="Lato"/>
              <a:cs typeface="Lato"/>
              <a:sym typeface="Lato"/>
            </a:endParaRPr>
          </a:p>
        </p:txBody>
      </p:sp>
      <p:pic>
        <p:nvPicPr>
          <p:cNvPr id="177" name="Google Shape;177;p22" title="ARR 2025.png"/>
          <p:cNvPicPr preferRelativeResize="0"/>
          <p:nvPr/>
        </p:nvPicPr>
        <p:blipFill rotWithShape="1">
          <a:blip r:embed="rId5">
            <a:alphaModFix/>
          </a:blip>
          <a:srcRect b="0" l="0" r="0" t="0"/>
          <a:stretch/>
        </p:blipFill>
        <p:spPr>
          <a:xfrm>
            <a:off x="700050" y="789125"/>
            <a:ext cx="7743908" cy="28623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nvSpPr>
        <p:spPr>
          <a:xfrm>
            <a:off x="311700" y="216425"/>
            <a:ext cx="7411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D0D0D"/>
                </a:solidFill>
                <a:latin typeface="Lato"/>
                <a:ea typeface="Lato"/>
                <a:cs typeface="Lato"/>
                <a:sym typeface="Lato"/>
              </a:rPr>
              <a:t>Detailed MRR</a:t>
            </a:r>
            <a:endParaRPr b="1" sz="2400">
              <a:solidFill>
                <a:srgbClr val="0D0D0D"/>
              </a:solidFill>
              <a:latin typeface="Lato"/>
              <a:ea typeface="Lato"/>
              <a:cs typeface="Lato"/>
              <a:sym typeface="Lato"/>
            </a:endParaRPr>
          </a:p>
        </p:txBody>
      </p:sp>
      <p:sp>
        <p:nvSpPr>
          <p:cNvPr id="183" name="Google Shape;183;p23"/>
          <p:cNvSpPr txBox="1"/>
          <p:nvPr>
            <p:ph idx="4294967295"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rPr>
              <a:t>2.</a:t>
            </a:r>
            <a:r>
              <a:rPr b="0" lang="en" sz="1000">
                <a:solidFill>
                  <a:srgbClr val="666666"/>
                </a:solidFill>
                <a:latin typeface="Lato"/>
                <a:ea typeface="Lato"/>
                <a:cs typeface="Lato"/>
                <a:sym typeface="Lato"/>
              </a:rPr>
              <a:t>5 minutes</a:t>
            </a:r>
            <a:endParaRPr b="0" sz="1000">
              <a:solidFill>
                <a:srgbClr val="666666"/>
              </a:solidFill>
              <a:latin typeface="Lato"/>
              <a:ea typeface="Lato"/>
              <a:cs typeface="Lato"/>
              <a:sym typeface="Lato"/>
            </a:endParaRPr>
          </a:p>
        </p:txBody>
      </p:sp>
      <p:pic>
        <p:nvPicPr>
          <p:cNvPr id="184" name="Google Shape;184;p23"/>
          <p:cNvPicPr preferRelativeResize="0"/>
          <p:nvPr/>
        </p:nvPicPr>
        <p:blipFill>
          <a:blip r:embed="rId3">
            <a:alphaModFix/>
          </a:blip>
          <a:stretch>
            <a:fillRect/>
          </a:stretch>
        </p:blipFill>
        <p:spPr>
          <a:xfrm>
            <a:off x="7933150" y="360075"/>
            <a:ext cx="211350" cy="211350"/>
          </a:xfrm>
          <a:prstGeom prst="rect">
            <a:avLst/>
          </a:prstGeom>
          <a:noFill/>
          <a:ln>
            <a:noFill/>
          </a:ln>
        </p:spPr>
      </p:pic>
      <p:pic>
        <p:nvPicPr>
          <p:cNvPr id="185" name="Google Shape;185;p23" title="MRR 2025.png"/>
          <p:cNvPicPr preferRelativeResize="0"/>
          <p:nvPr/>
        </p:nvPicPr>
        <p:blipFill rotWithShape="1">
          <a:blip r:embed="rId4">
            <a:alphaModFix/>
          </a:blip>
          <a:srcRect b="0" l="14264" r="14271" t="0"/>
          <a:stretch/>
        </p:blipFill>
        <p:spPr>
          <a:xfrm>
            <a:off x="657163" y="854800"/>
            <a:ext cx="7829678" cy="4049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4"/>
          <p:cNvSpPr txBox="1"/>
          <p:nvPr/>
        </p:nvSpPr>
        <p:spPr>
          <a:xfrm>
            <a:off x="311700" y="216425"/>
            <a:ext cx="7411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D0D0D"/>
                </a:solidFill>
                <a:latin typeface="Lato"/>
                <a:ea typeface="Lato"/>
                <a:cs typeface="Lato"/>
                <a:sym typeface="Lato"/>
              </a:rPr>
              <a:t>Cohorted Retention</a:t>
            </a:r>
            <a:endParaRPr b="1" sz="2400">
              <a:solidFill>
                <a:srgbClr val="0D0D0D"/>
              </a:solidFill>
              <a:latin typeface="Lato"/>
              <a:ea typeface="Lato"/>
              <a:cs typeface="Lato"/>
              <a:sym typeface="Lato"/>
            </a:endParaRPr>
          </a:p>
        </p:txBody>
      </p:sp>
      <p:graphicFrame>
        <p:nvGraphicFramePr>
          <p:cNvPr id="191" name="Google Shape;191;p24"/>
          <p:cNvGraphicFramePr/>
          <p:nvPr/>
        </p:nvGraphicFramePr>
        <p:xfrm>
          <a:off x="403725" y="1153175"/>
          <a:ext cx="3000000" cy="3000000"/>
        </p:xfrm>
        <a:graphic>
          <a:graphicData uri="http://schemas.openxmlformats.org/drawingml/2006/table">
            <a:tbl>
              <a:tblPr>
                <a:noFill/>
                <a:tableStyleId>{43A15CD1-6D5A-41F3-AE15-858E4B404909}</a:tableStyleId>
              </a:tblPr>
              <a:tblGrid>
                <a:gridCol w="1030725"/>
                <a:gridCol w="566325"/>
                <a:gridCol w="566325"/>
                <a:gridCol w="566325"/>
                <a:gridCol w="566325"/>
                <a:gridCol w="566325"/>
                <a:gridCol w="566325"/>
                <a:gridCol w="566325"/>
                <a:gridCol w="566325"/>
                <a:gridCol w="566325"/>
                <a:gridCol w="566325"/>
                <a:gridCol w="566325"/>
                <a:gridCol w="566325"/>
                <a:gridCol w="566325"/>
              </a:tblGrid>
              <a:tr h="283875">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Month 0</a:t>
                      </a:r>
                      <a:endParaRPr b="1" sz="800">
                        <a:latin typeface="Lato"/>
                        <a:ea typeface="Lato"/>
                        <a:cs typeface="Lato"/>
                        <a:sym typeface="Lato"/>
                      </a:endParaRPr>
                    </a:p>
                  </a:txBody>
                  <a:tcPr marT="19050" marB="1905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Month 1</a:t>
                      </a:r>
                      <a:endParaRPr b="1" sz="800">
                        <a:latin typeface="Lato"/>
                        <a:ea typeface="Lato"/>
                        <a:cs typeface="Lato"/>
                        <a:sym typeface="Lato"/>
                      </a:endParaRPr>
                    </a:p>
                  </a:txBody>
                  <a:tcPr marT="19050" marB="1905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Month 2</a:t>
                      </a:r>
                      <a:endParaRPr b="1" sz="800">
                        <a:latin typeface="Lato"/>
                        <a:ea typeface="Lato"/>
                        <a:cs typeface="Lato"/>
                        <a:sym typeface="Lato"/>
                      </a:endParaRPr>
                    </a:p>
                  </a:txBody>
                  <a:tcPr marT="19050" marB="1905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Month 3</a:t>
                      </a:r>
                      <a:endParaRPr b="1" sz="800">
                        <a:latin typeface="Lato"/>
                        <a:ea typeface="Lato"/>
                        <a:cs typeface="Lato"/>
                        <a:sym typeface="Lato"/>
                      </a:endParaRPr>
                    </a:p>
                  </a:txBody>
                  <a:tcPr marT="19050" marB="1905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Month 4</a:t>
                      </a:r>
                      <a:endParaRPr b="1" sz="800">
                        <a:latin typeface="Lato"/>
                        <a:ea typeface="Lato"/>
                        <a:cs typeface="Lato"/>
                        <a:sym typeface="Lato"/>
                      </a:endParaRPr>
                    </a:p>
                  </a:txBody>
                  <a:tcPr marT="19050" marB="1905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Month 5</a:t>
                      </a:r>
                      <a:endParaRPr b="1" sz="800">
                        <a:latin typeface="Lato"/>
                        <a:ea typeface="Lato"/>
                        <a:cs typeface="Lato"/>
                        <a:sym typeface="Lato"/>
                      </a:endParaRPr>
                    </a:p>
                  </a:txBody>
                  <a:tcPr marT="19050" marB="1905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Month 6</a:t>
                      </a:r>
                      <a:endParaRPr b="1" sz="800">
                        <a:latin typeface="Lato"/>
                        <a:ea typeface="Lato"/>
                        <a:cs typeface="Lato"/>
                        <a:sym typeface="Lato"/>
                      </a:endParaRPr>
                    </a:p>
                  </a:txBody>
                  <a:tcPr marT="19050" marB="1905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Month 7</a:t>
                      </a:r>
                      <a:endParaRPr b="1" sz="800">
                        <a:latin typeface="Lato"/>
                        <a:ea typeface="Lato"/>
                        <a:cs typeface="Lato"/>
                        <a:sym typeface="Lato"/>
                      </a:endParaRPr>
                    </a:p>
                  </a:txBody>
                  <a:tcPr marT="19050" marB="1905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Month 8</a:t>
                      </a:r>
                      <a:endParaRPr b="1" sz="800">
                        <a:latin typeface="Lato"/>
                        <a:ea typeface="Lato"/>
                        <a:cs typeface="Lato"/>
                        <a:sym typeface="Lato"/>
                      </a:endParaRPr>
                    </a:p>
                  </a:txBody>
                  <a:tcPr marT="19050" marB="1905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Month 9</a:t>
                      </a:r>
                      <a:endParaRPr b="1" sz="800">
                        <a:latin typeface="Lato"/>
                        <a:ea typeface="Lato"/>
                        <a:cs typeface="Lato"/>
                        <a:sym typeface="Lato"/>
                      </a:endParaRPr>
                    </a:p>
                  </a:txBody>
                  <a:tcPr marT="19050" marB="1905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Month 10</a:t>
                      </a:r>
                      <a:endParaRPr b="1" sz="800">
                        <a:latin typeface="Lato"/>
                        <a:ea typeface="Lato"/>
                        <a:cs typeface="Lato"/>
                        <a:sym typeface="Lato"/>
                      </a:endParaRPr>
                    </a:p>
                  </a:txBody>
                  <a:tcPr marT="19050" marB="1905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Month 11</a:t>
                      </a:r>
                      <a:endParaRPr b="1" sz="800">
                        <a:latin typeface="Lato"/>
                        <a:ea typeface="Lato"/>
                        <a:cs typeface="Lato"/>
                        <a:sym typeface="Lato"/>
                      </a:endParaRPr>
                    </a:p>
                  </a:txBody>
                  <a:tcPr marT="19050" marB="1905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 sz="800">
                          <a:latin typeface="Lato"/>
                          <a:ea typeface="Lato"/>
                          <a:cs typeface="Lato"/>
                          <a:sym typeface="Lato"/>
                        </a:rPr>
                        <a:t>Month 12</a:t>
                      </a:r>
                      <a:endParaRPr b="1" sz="800">
                        <a:latin typeface="Lato"/>
                        <a:ea typeface="Lato"/>
                        <a:cs typeface="Lato"/>
                        <a:sym typeface="Lato"/>
                      </a:endParaRPr>
                    </a:p>
                  </a:txBody>
                  <a:tcPr marT="19050" marB="19050" marR="45700" marL="457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r h="221200">
                <a:tc>
                  <a:txBody>
                    <a:bodyPr/>
                    <a:lstStyle/>
                    <a:p>
                      <a:pPr indent="0" lvl="0" marL="0" rtl="0" algn="l">
                        <a:lnSpc>
                          <a:spcPct val="115000"/>
                        </a:lnSpc>
                        <a:spcBef>
                          <a:spcPts val="0"/>
                        </a:spcBef>
                        <a:spcAft>
                          <a:spcPts val="0"/>
                        </a:spcAft>
                        <a:buNone/>
                      </a:pPr>
                      <a:r>
                        <a:rPr lang="en" sz="800">
                          <a:latin typeface="Lato"/>
                          <a:ea typeface="Lato"/>
                          <a:cs typeface="Lato"/>
                          <a:sym typeface="Lato"/>
                        </a:rPr>
                        <a:t>Mar</a:t>
                      </a:r>
                      <a:r>
                        <a:rPr lang="en" sz="800">
                          <a:latin typeface="Lato"/>
                          <a:ea typeface="Lato"/>
                          <a:cs typeface="Lato"/>
                          <a:sym typeface="Lato"/>
                        </a:rPr>
                        <a:t> </a:t>
                      </a:r>
                      <a:r>
                        <a:rPr lang="en" sz="800">
                          <a:latin typeface="Lato"/>
                          <a:ea typeface="Lato"/>
                          <a:cs typeface="Lato"/>
                          <a:sym typeface="Lato"/>
                        </a:rPr>
                        <a:t>24</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221200">
                <a:tc>
                  <a:txBody>
                    <a:bodyPr/>
                    <a:lstStyle/>
                    <a:p>
                      <a:pPr indent="0" lvl="0" marL="0" rtl="0" algn="l">
                        <a:lnSpc>
                          <a:spcPct val="115000"/>
                        </a:lnSpc>
                        <a:spcBef>
                          <a:spcPts val="0"/>
                        </a:spcBef>
                        <a:spcAft>
                          <a:spcPts val="0"/>
                        </a:spcAft>
                        <a:buNone/>
                      </a:pPr>
                      <a:r>
                        <a:rPr lang="en" sz="800">
                          <a:latin typeface="Lato"/>
                          <a:ea typeface="Lato"/>
                          <a:cs typeface="Lato"/>
                          <a:sym typeface="Lato"/>
                        </a:rPr>
                        <a:t>Apr</a:t>
                      </a:r>
                      <a:r>
                        <a:rPr lang="en" sz="800">
                          <a:latin typeface="Lato"/>
                          <a:ea typeface="Lato"/>
                          <a:cs typeface="Lato"/>
                          <a:sym typeface="Lato"/>
                        </a:rPr>
                        <a:t> 24</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99%</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EFDFD"/>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96%</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DF8F8"/>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93%</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DF4F4"/>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109%</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109%</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101%</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107%</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107%</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107%</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107%</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108%</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1200">
                <a:tc>
                  <a:txBody>
                    <a:bodyPr/>
                    <a:lstStyle/>
                    <a:p>
                      <a:pPr indent="0" lvl="0" marL="0" rtl="0" algn="l">
                        <a:lnSpc>
                          <a:spcPct val="115000"/>
                        </a:lnSpc>
                        <a:spcBef>
                          <a:spcPts val="0"/>
                        </a:spcBef>
                        <a:spcAft>
                          <a:spcPts val="0"/>
                        </a:spcAft>
                        <a:buNone/>
                      </a:pPr>
                      <a:r>
                        <a:rPr lang="en" sz="800">
                          <a:latin typeface="Lato"/>
                          <a:ea typeface="Lato"/>
                          <a:cs typeface="Lato"/>
                          <a:sym typeface="Lato"/>
                        </a:rPr>
                        <a:t>May</a:t>
                      </a:r>
                      <a:r>
                        <a:rPr lang="en" sz="800">
                          <a:latin typeface="Lato"/>
                          <a:ea typeface="Lato"/>
                          <a:cs typeface="Lato"/>
                          <a:sym typeface="Lato"/>
                        </a:rPr>
                        <a:t> 24</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1200">
                <a:tc>
                  <a:txBody>
                    <a:bodyPr/>
                    <a:lstStyle/>
                    <a:p>
                      <a:pPr indent="0" lvl="0" marL="0" rtl="0" algn="l">
                        <a:lnSpc>
                          <a:spcPct val="115000"/>
                        </a:lnSpc>
                        <a:spcBef>
                          <a:spcPts val="0"/>
                        </a:spcBef>
                        <a:spcAft>
                          <a:spcPts val="0"/>
                        </a:spcAft>
                        <a:buNone/>
                      </a:pPr>
                      <a:r>
                        <a:rPr lang="en" sz="800">
                          <a:latin typeface="Lato"/>
                          <a:ea typeface="Lato"/>
                          <a:cs typeface="Lato"/>
                          <a:sym typeface="Lato"/>
                        </a:rPr>
                        <a:t>Jun</a:t>
                      </a:r>
                      <a:r>
                        <a:rPr lang="en" sz="800">
                          <a:latin typeface="Lato"/>
                          <a:ea typeface="Lato"/>
                          <a:cs typeface="Lato"/>
                          <a:sym typeface="Lato"/>
                        </a:rPr>
                        <a:t> 24</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64%</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9C5"/>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64%</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9C5"/>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64%</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9C5"/>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64%</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9C5"/>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64%</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9C5"/>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1200">
                <a:tc>
                  <a:txBody>
                    <a:bodyPr/>
                    <a:lstStyle/>
                    <a:p>
                      <a:pPr indent="0" lvl="0" marL="0" rtl="0" algn="l">
                        <a:lnSpc>
                          <a:spcPct val="115000"/>
                        </a:lnSpc>
                        <a:spcBef>
                          <a:spcPts val="0"/>
                        </a:spcBef>
                        <a:spcAft>
                          <a:spcPts val="0"/>
                        </a:spcAft>
                        <a:buNone/>
                      </a:pPr>
                      <a:r>
                        <a:rPr lang="en" sz="800">
                          <a:latin typeface="Lato"/>
                          <a:ea typeface="Lato"/>
                          <a:cs typeface="Lato"/>
                          <a:sym typeface="Lato"/>
                        </a:rPr>
                        <a:t>Jul</a:t>
                      </a:r>
                      <a:r>
                        <a:rPr lang="en" sz="800">
                          <a:latin typeface="Lato"/>
                          <a:ea typeface="Lato"/>
                          <a:cs typeface="Lato"/>
                          <a:sym typeface="Lato"/>
                        </a:rPr>
                        <a:t> 24</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93%</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CF4F3"/>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1200">
                <a:tc>
                  <a:txBody>
                    <a:bodyPr/>
                    <a:lstStyle/>
                    <a:p>
                      <a:pPr indent="0" lvl="0" marL="0" rtl="0" algn="l">
                        <a:lnSpc>
                          <a:spcPct val="115000"/>
                        </a:lnSpc>
                        <a:spcBef>
                          <a:spcPts val="0"/>
                        </a:spcBef>
                        <a:spcAft>
                          <a:spcPts val="0"/>
                        </a:spcAft>
                        <a:buNone/>
                      </a:pPr>
                      <a:r>
                        <a:rPr lang="en" sz="800">
                          <a:latin typeface="Lato"/>
                          <a:ea typeface="Lato"/>
                          <a:cs typeface="Lato"/>
                          <a:sym typeface="Lato"/>
                        </a:rPr>
                        <a:t>Aug</a:t>
                      </a:r>
                      <a:r>
                        <a:rPr lang="en" sz="800">
                          <a:latin typeface="Lato"/>
                          <a:ea typeface="Lato"/>
                          <a:cs typeface="Lato"/>
                          <a:sym typeface="Lato"/>
                        </a:rPr>
                        <a:t> 24</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1200">
                <a:tc>
                  <a:txBody>
                    <a:bodyPr/>
                    <a:lstStyle/>
                    <a:p>
                      <a:pPr indent="0" lvl="0" marL="0" rtl="0" algn="l">
                        <a:lnSpc>
                          <a:spcPct val="115000"/>
                        </a:lnSpc>
                        <a:spcBef>
                          <a:spcPts val="0"/>
                        </a:spcBef>
                        <a:spcAft>
                          <a:spcPts val="0"/>
                        </a:spcAft>
                        <a:buNone/>
                      </a:pPr>
                      <a:r>
                        <a:rPr lang="en" sz="800">
                          <a:latin typeface="Lato"/>
                          <a:ea typeface="Lato"/>
                          <a:cs typeface="Lato"/>
                          <a:sym typeface="Lato"/>
                        </a:rPr>
                        <a:t>Sep</a:t>
                      </a:r>
                      <a:r>
                        <a:rPr lang="en" sz="800">
                          <a:latin typeface="Lato"/>
                          <a:ea typeface="Lato"/>
                          <a:cs typeface="Lato"/>
                          <a:sym typeface="Lato"/>
                        </a:rPr>
                        <a:t> 24</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99%</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EFDFC"/>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99%</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EFDFC"/>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99%</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EFDFC"/>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99%</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EFDFC"/>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99%</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EFDFC"/>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99%</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EFDFC"/>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1200">
                <a:tc>
                  <a:txBody>
                    <a:bodyPr/>
                    <a:lstStyle/>
                    <a:p>
                      <a:pPr indent="0" lvl="0" marL="0" rtl="0" algn="l">
                        <a:lnSpc>
                          <a:spcPct val="115000"/>
                        </a:lnSpc>
                        <a:spcBef>
                          <a:spcPts val="0"/>
                        </a:spcBef>
                        <a:spcAft>
                          <a:spcPts val="0"/>
                        </a:spcAft>
                        <a:buNone/>
                      </a:pPr>
                      <a:r>
                        <a:rPr lang="en" sz="800">
                          <a:latin typeface="Lato"/>
                          <a:ea typeface="Lato"/>
                          <a:cs typeface="Lato"/>
                          <a:sym typeface="Lato"/>
                        </a:rPr>
                        <a:t>Oct</a:t>
                      </a:r>
                      <a:r>
                        <a:rPr lang="en" sz="800">
                          <a:latin typeface="Lato"/>
                          <a:ea typeface="Lato"/>
                          <a:cs typeface="Lato"/>
                          <a:sym typeface="Lato"/>
                        </a:rPr>
                        <a:t> 24</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56%</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2BCB7"/>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56%</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2BCB7"/>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56%</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2BCB7"/>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56%</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2BCB7"/>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56%</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2BCB7"/>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1200">
                <a:tc>
                  <a:txBody>
                    <a:bodyPr/>
                    <a:lstStyle/>
                    <a:p>
                      <a:pPr indent="0" lvl="0" marL="0" rtl="0" algn="l">
                        <a:lnSpc>
                          <a:spcPct val="115000"/>
                        </a:lnSpc>
                        <a:spcBef>
                          <a:spcPts val="0"/>
                        </a:spcBef>
                        <a:spcAft>
                          <a:spcPts val="0"/>
                        </a:spcAft>
                        <a:buNone/>
                      </a:pPr>
                      <a:r>
                        <a:rPr lang="en" sz="800">
                          <a:latin typeface="Lato"/>
                          <a:ea typeface="Lato"/>
                          <a:cs typeface="Lato"/>
                          <a:sym typeface="Lato"/>
                        </a:rPr>
                        <a:t>Nov </a:t>
                      </a:r>
                      <a:r>
                        <a:rPr lang="en" sz="800">
                          <a:latin typeface="Lato"/>
                          <a:ea typeface="Lato"/>
                          <a:cs typeface="Lato"/>
                          <a:sym typeface="Lato"/>
                        </a:rPr>
                        <a:t>24</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235%</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6D7A8"/>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275%</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3C47D"/>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183%</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6D7A8"/>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103%</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DFEFE"/>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1200">
                <a:tc>
                  <a:txBody>
                    <a:bodyPr/>
                    <a:lstStyle/>
                    <a:p>
                      <a:pPr indent="0" lvl="0" marL="0" rtl="0" algn="l">
                        <a:lnSpc>
                          <a:spcPct val="115000"/>
                        </a:lnSpc>
                        <a:spcBef>
                          <a:spcPts val="0"/>
                        </a:spcBef>
                        <a:spcAft>
                          <a:spcPts val="0"/>
                        </a:spcAft>
                        <a:buNone/>
                      </a:pPr>
                      <a:r>
                        <a:rPr lang="en" sz="800">
                          <a:latin typeface="Lato"/>
                          <a:ea typeface="Lato"/>
                          <a:cs typeface="Lato"/>
                          <a:sym typeface="Lato"/>
                        </a:rPr>
                        <a:t>Dec</a:t>
                      </a:r>
                      <a:r>
                        <a:rPr lang="en" sz="800">
                          <a:latin typeface="Lato"/>
                          <a:ea typeface="Lato"/>
                          <a:cs typeface="Lato"/>
                          <a:sym typeface="Lato"/>
                        </a:rPr>
                        <a:t> 24</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83%</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AE5E4"/>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1200">
                <a:tc>
                  <a:txBody>
                    <a:bodyPr/>
                    <a:lstStyle/>
                    <a:p>
                      <a:pPr indent="0" lvl="0" marL="0" rtl="0" algn="l">
                        <a:lnSpc>
                          <a:spcPct val="115000"/>
                        </a:lnSpc>
                        <a:spcBef>
                          <a:spcPts val="0"/>
                        </a:spcBef>
                        <a:spcAft>
                          <a:spcPts val="0"/>
                        </a:spcAft>
                        <a:buNone/>
                      </a:pPr>
                      <a:r>
                        <a:rPr lang="en" sz="800">
                          <a:latin typeface="Lato"/>
                          <a:ea typeface="Lato"/>
                          <a:cs typeface="Lato"/>
                          <a:sym typeface="Lato"/>
                        </a:rPr>
                        <a:t>Jan</a:t>
                      </a:r>
                      <a:r>
                        <a:rPr lang="en" sz="800">
                          <a:latin typeface="Lato"/>
                          <a:ea typeface="Lato"/>
                          <a:cs typeface="Lato"/>
                          <a:sym typeface="Lato"/>
                        </a:rPr>
                        <a:t> 25</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64%</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4C8C4"/>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37%</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C9F99"/>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1200">
                <a:tc>
                  <a:txBody>
                    <a:bodyPr/>
                    <a:lstStyle/>
                    <a:p>
                      <a:pPr indent="0" lvl="0" marL="0" rtl="0" algn="l">
                        <a:lnSpc>
                          <a:spcPct val="115000"/>
                        </a:lnSpc>
                        <a:spcBef>
                          <a:spcPts val="0"/>
                        </a:spcBef>
                        <a:spcAft>
                          <a:spcPts val="0"/>
                        </a:spcAft>
                        <a:buNone/>
                      </a:pPr>
                      <a:r>
                        <a:rPr lang="en" sz="800">
                          <a:latin typeface="Lato"/>
                          <a:ea typeface="Lato"/>
                          <a:cs typeface="Lato"/>
                          <a:sym typeface="Lato"/>
                        </a:rPr>
                        <a:t>Feb</a:t>
                      </a:r>
                      <a:r>
                        <a:rPr lang="en" sz="800">
                          <a:latin typeface="Lato"/>
                          <a:ea typeface="Lato"/>
                          <a:cs typeface="Lato"/>
                          <a:sym typeface="Lato"/>
                        </a:rPr>
                        <a:t> 25</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13%</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67C73"/>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1200">
                <a:tc>
                  <a:txBody>
                    <a:bodyPr/>
                    <a:lstStyle/>
                    <a:p>
                      <a:pPr indent="0" lvl="0" marL="0" rtl="0" algn="l">
                        <a:lnSpc>
                          <a:spcPct val="115000"/>
                        </a:lnSpc>
                        <a:spcBef>
                          <a:spcPts val="0"/>
                        </a:spcBef>
                        <a:spcAft>
                          <a:spcPts val="0"/>
                        </a:spcAft>
                        <a:buNone/>
                      </a:pPr>
                      <a:r>
                        <a:rPr lang="en" sz="800">
                          <a:latin typeface="Lato"/>
                          <a:ea typeface="Lato"/>
                          <a:cs typeface="Lato"/>
                          <a:sym typeface="Lato"/>
                        </a:rPr>
                        <a:t>Mar</a:t>
                      </a:r>
                      <a:r>
                        <a:rPr lang="en" sz="800">
                          <a:latin typeface="Lato"/>
                          <a:ea typeface="Lato"/>
                          <a:cs typeface="Lato"/>
                          <a:sym typeface="Lato"/>
                        </a:rPr>
                        <a:t> 25</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1200">
                <a:tc>
                  <a:txBody>
                    <a:bodyPr/>
                    <a:lstStyle/>
                    <a:p>
                      <a:pPr indent="0" lvl="0" marL="0" rtl="0" algn="l">
                        <a:lnSpc>
                          <a:spcPct val="115000"/>
                        </a:lnSpc>
                        <a:spcBef>
                          <a:spcPts val="0"/>
                        </a:spcBef>
                        <a:spcAft>
                          <a:spcPts val="0"/>
                        </a:spcAft>
                        <a:buNone/>
                      </a:pPr>
                      <a:r>
                        <a:rPr i="1" lang="en" sz="800">
                          <a:latin typeface="Lato"/>
                          <a:ea typeface="Lato"/>
                          <a:cs typeface="Lato"/>
                          <a:sym typeface="Lato"/>
                        </a:rPr>
                        <a:t>Avg $ Retention</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100%</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92%</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CF2F1"/>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91%</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CF1F0"/>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89%</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BEFEE"/>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89%</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BEEED"/>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88%</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BECEB"/>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88%</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BEDEB"/>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88%</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BECEB"/>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88%</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BECEA"/>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88%</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BEDEB"/>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89%</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BEEEC"/>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88%</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BEDEB"/>
                    </a:solidFill>
                  </a:tcPr>
                </a:tc>
                <a:tc>
                  <a:txBody>
                    <a:bodyPr/>
                    <a:lstStyle/>
                    <a:p>
                      <a:pPr indent="0" lvl="0" marL="0" rtl="0" algn="r">
                        <a:lnSpc>
                          <a:spcPct val="115000"/>
                        </a:lnSpc>
                        <a:spcBef>
                          <a:spcPts val="0"/>
                        </a:spcBef>
                        <a:spcAft>
                          <a:spcPts val="0"/>
                        </a:spcAft>
                        <a:buNone/>
                      </a:pPr>
                      <a:r>
                        <a:rPr i="1" lang="en" sz="800">
                          <a:latin typeface="Lato"/>
                          <a:ea typeface="Lato"/>
                          <a:cs typeface="Lato"/>
                          <a:sym typeface="Lato"/>
                        </a:rPr>
                        <a:t>86%</a:t>
                      </a:r>
                      <a:endParaRPr i="1" sz="800">
                        <a:latin typeface="Lato"/>
                        <a:ea typeface="Lato"/>
                        <a:cs typeface="Lato"/>
                        <a:sym typeface="Lato"/>
                      </a:endParaRPr>
                    </a:p>
                  </a:txBody>
                  <a:tcPr marT="19050" marB="19050" marR="45700" marL="45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AE9E8"/>
                    </a:solidFill>
                  </a:tcPr>
                </a:tc>
              </a:tr>
            </a:tbl>
          </a:graphicData>
        </a:graphic>
      </p:graphicFrame>
      <p:sp>
        <p:nvSpPr>
          <p:cNvPr id="192" name="Google Shape;192;p24"/>
          <p:cNvSpPr txBox="1"/>
          <p:nvPr>
            <p:ph idx="4294967295" type="title"/>
          </p:nvPr>
        </p:nvSpPr>
        <p:spPr>
          <a:xfrm>
            <a:off x="8123700" y="374900"/>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rPr>
              <a:t>2.</a:t>
            </a:r>
            <a:r>
              <a:rPr b="0" lang="en" sz="1000">
                <a:solidFill>
                  <a:srgbClr val="666666"/>
                </a:solidFill>
                <a:latin typeface="Lato"/>
                <a:ea typeface="Lato"/>
                <a:cs typeface="Lato"/>
                <a:sym typeface="Lato"/>
              </a:rPr>
              <a:t>5 minutes</a:t>
            </a:r>
            <a:endParaRPr b="0" sz="1000">
              <a:solidFill>
                <a:srgbClr val="666666"/>
              </a:solidFill>
              <a:latin typeface="Lato"/>
              <a:ea typeface="Lato"/>
              <a:cs typeface="Lato"/>
              <a:sym typeface="Lato"/>
            </a:endParaRPr>
          </a:p>
        </p:txBody>
      </p:sp>
      <p:pic>
        <p:nvPicPr>
          <p:cNvPr id="193" name="Google Shape;193;p24"/>
          <p:cNvPicPr preferRelativeResize="0"/>
          <p:nvPr/>
        </p:nvPicPr>
        <p:blipFill>
          <a:blip r:embed="rId3">
            <a:alphaModFix/>
          </a:blip>
          <a:stretch>
            <a:fillRect/>
          </a:stretch>
        </p:blipFill>
        <p:spPr>
          <a:xfrm>
            <a:off x="7933150" y="360075"/>
            <a:ext cx="211350" cy="211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5"/>
          <p:cNvSpPr txBox="1"/>
          <p:nvPr>
            <p:ph type="title"/>
          </p:nvPr>
        </p:nvSpPr>
        <p:spPr>
          <a:xfrm>
            <a:off x="311700" y="199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Engagement</a:t>
            </a:r>
            <a:endParaRPr>
              <a:latin typeface="Lato"/>
              <a:ea typeface="Lato"/>
              <a:cs typeface="Lato"/>
              <a:sym typeface="Lato"/>
            </a:endParaRPr>
          </a:p>
        </p:txBody>
      </p:sp>
      <p:sp>
        <p:nvSpPr>
          <p:cNvPr id="199" name="Google Shape;199;p25"/>
          <p:cNvSpPr txBox="1"/>
          <p:nvPr>
            <p:ph type="title"/>
          </p:nvPr>
        </p:nvSpPr>
        <p:spPr>
          <a:xfrm>
            <a:off x="8123700" y="385825"/>
            <a:ext cx="861000" cy="18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000">
                <a:solidFill>
                  <a:srgbClr val="666666"/>
                </a:solidFill>
                <a:latin typeface="Lato"/>
                <a:ea typeface="Lato"/>
                <a:cs typeface="Lato"/>
                <a:sym typeface="Lato"/>
              </a:rPr>
              <a:t>10</a:t>
            </a:r>
            <a:r>
              <a:rPr b="0" lang="en" sz="1000">
                <a:solidFill>
                  <a:srgbClr val="666666"/>
                </a:solidFill>
                <a:latin typeface="Lato"/>
                <a:ea typeface="Lato"/>
                <a:cs typeface="Lato"/>
                <a:sym typeface="Lato"/>
              </a:rPr>
              <a:t> minutes</a:t>
            </a:r>
            <a:endParaRPr b="0" sz="1000">
              <a:solidFill>
                <a:srgbClr val="666666"/>
              </a:solidFill>
              <a:latin typeface="Lato"/>
              <a:ea typeface="Lato"/>
              <a:cs typeface="Lato"/>
              <a:sym typeface="Lato"/>
            </a:endParaRPr>
          </a:p>
        </p:txBody>
      </p:sp>
      <p:pic>
        <p:nvPicPr>
          <p:cNvPr id="200" name="Google Shape;200;p25"/>
          <p:cNvPicPr preferRelativeResize="0"/>
          <p:nvPr/>
        </p:nvPicPr>
        <p:blipFill>
          <a:blip r:embed="rId3">
            <a:alphaModFix/>
          </a:blip>
          <a:stretch>
            <a:fillRect/>
          </a:stretch>
        </p:blipFill>
        <p:spPr>
          <a:xfrm>
            <a:off x="7933150" y="371000"/>
            <a:ext cx="211350" cy="211350"/>
          </a:xfrm>
          <a:prstGeom prst="rect">
            <a:avLst/>
          </a:prstGeom>
          <a:noFill/>
          <a:ln>
            <a:noFill/>
          </a:ln>
        </p:spPr>
      </p:pic>
      <p:sp>
        <p:nvSpPr>
          <p:cNvPr id="201" name="Google Shape;201;p25"/>
          <p:cNvSpPr txBox="1"/>
          <p:nvPr>
            <p:ph type="title"/>
          </p:nvPr>
        </p:nvSpPr>
        <p:spPr>
          <a:xfrm>
            <a:off x="5709300" y="3720650"/>
            <a:ext cx="2415000" cy="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David Sacks</a:t>
            </a:r>
            <a:endParaRPr b="1" sz="1000"/>
          </a:p>
        </p:txBody>
      </p:sp>
      <p:sp>
        <p:nvSpPr>
          <p:cNvPr id="202" name="Google Shape;202;p25"/>
          <p:cNvSpPr txBox="1"/>
          <p:nvPr/>
        </p:nvSpPr>
        <p:spPr>
          <a:xfrm>
            <a:off x="5694450" y="4043150"/>
            <a:ext cx="3238800" cy="88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2"/>
                </a:solidFill>
                <a:latin typeface="Lato Light"/>
                <a:ea typeface="Lato Light"/>
                <a:cs typeface="Lato Light"/>
                <a:sym typeface="Lato Light"/>
              </a:rPr>
              <a:t>“The simplest metrics for engagement are DAU/WAU and DAU/MAU. Look at the crests to understand workday usage. It’s also  helpful to see engagement for your top 10 customers.”</a:t>
            </a:r>
            <a:endParaRPr sz="1000">
              <a:solidFill>
                <a:schemeClr val="dk2"/>
              </a:solidFill>
              <a:latin typeface="Lato Light"/>
              <a:ea typeface="Lato Light"/>
              <a:cs typeface="Lato Light"/>
              <a:sym typeface="Lato Light"/>
            </a:endParaRPr>
          </a:p>
        </p:txBody>
      </p:sp>
      <p:cxnSp>
        <p:nvCxnSpPr>
          <p:cNvPr id="203" name="Google Shape;203;p25"/>
          <p:cNvCxnSpPr/>
          <p:nvPr/>
        </p:nvCxnSpPr>
        <p:spPr>
          <a:xfrm>
            <a:off x="5838650" y="4043138"/>
            <a:ext cx="165600" cy="0"/>
          </a:xfrm>
          <a:prstGeom prst="straightConnector1">
            <a:avLst/>
          </a:prstGeom>
          <a:noFill/>
          <a:ln cap="flat" cmpd="sng" w="19050">
            <a:solidFill>
              <a:srgbClr val="BE0026"/>
            </a:solidFill>
            <a:prstDash val="solid"/>
            <a:round/>
            <a:headEnd len="med" w="med" type="none"/>
            <a:tailEnd len="med" w="med" type="none"/>
          </a:ln>
        </p:spPr>
      </p:cxnSp>
      <p:pic>
        <p:nvPicPr>
          <p:cNvPr id="204" name="Google Shape;204;p25"/>
          <p:cNvPicPr preferRelativeResize="0"/>
          <p:nvPr/>
        </p:nvPicPr>
        <p:blipFill>
          <a:blip r:embed="rId4">
            <a:alphaModFix/>
          </a:blip>
          <a:stretch>
            <a:fillRect/>
          </a:stretch>
        </p:blipFill>
        <p:spPr>
          <a:xfrm>
            <a:off x="5075900" y="3839388"/>
            <a:ext cx="585216" cy="585216"/>
          </a:xfrm>
          <a:prstGeom prst="rect">
            <a:avLst/>
          </a:prstGeom>
          <a:noFill/>
          <a:ln>
            <a:noFill/>
          </a:ln>
        </p:spPr>
      </p:pic>
      <p:graphicFrame>
        <p:nvGraphicFramePr>
          <p:cNvPr id="205" name="Google Shape;205;p25"/>
          <p:cNvGraphicFramePr/>
          <p:nvPr/>
        </p:nvGraphicFramePr>
        <p:xfrm>
          <a:off x="712500" y="2875750"/>
          <a:ext cx="3000000" cy="3000000"/>
        </p:xfrm>
        <a:graphic>
          <a:graphicData uri="http://schemas.openxmlformats.org/drawingml/2006/table">
            <a:tbl>
              <a:tblPr>
                <a:noFill/>
                <a:tableStyleId>{43A15CD1-6D5A-41F3-AE15-858E4B404909}</a:tableStyleId>
              </a:tblPr>
              <a:tblGrid>
                <a:gridCol w="736550"/>
                <a:gridCol w="736550"/>
                <a:gridCol w="736550"/>
                <a:gridCol w="736550"/>
              </a:tblGrid>
              <a:tr h="174675">
                <a:tc gridSpan="4">
                  <a:txBody>
                    <a:bodyPr/>
                    <a:lstStyle/>
                    <a:p>
                      <a:pPr indent="0" lvl="0" marL="0" rtl="0" algn="ctr">
                        <a:lnSpc>
                          <a:spcPct val="115000"/>
                        </a:lnSpc>
                        <a:spcBef>
                          <a:spcPts val="0"/>
                        </a:spcBef>
                        <a:spcAft>
                          <a:spcPts val="0"/>
                        </a:spcAft>
                        <a:buNone/>
                      </a:pPr>
                      <a:r>
                        <a:rPr b="1" lang="en" sz="700">
                          <a:latin typeface="Lato"/>
                          <a:ea typeface="Lato"/>
                          <a:cs typeface="Lato"/>
                          <a:sym typeface="Lato"/>
                        </a:rPr>
                        <a:t>Top 10 Customers</a:t>
                      </a:r>
                      <a:endParaRPr b="1"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hMerge="1"/>
                <a:tc hMerge="1"/>
                <a:tc hMerge="1"/>
              </a:tr>
              <a:tr h="174675">
                <a:tc>
                  <a:txBody>
                    <a:bodyPr/>
                    <a:lstStyle/>
                    <a:p>
                      <a:pPr indent="0" lvl="0" marL="0" rtl="0" algn="l">
                        <a:spcBef>
                          <a:spcPts val="0"/>
                        </a:spcBef>
                        <a:spcAft>
                          <a:spcPts val="0"/>
                        </a:spcAft>
                        <a:buNone/>
                      </a:pPr>
                      <a:r>
                        <a:t/>
                      </a:r>
                      <a:endParaRPr b="1"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sz="700">
                          <a:latin typeface="Lato"/>
                          <a:ea typeface="Lato"/>
                          <a:cs typeface="Lato"/>
                          <a:sym typeface="Lato"/>
                        </a:rPr>
                        <a:t>Users</a:t>
                      </a:r>
                      <a:endParaRPr b="1"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sz="700">
                          <a:latin typeface="Lato"/>
                          <a:ea typeface="Lato"/>
                          <a:cs typeface="Lato"/>
                          <a:sym typeface="Lato"/>
                        </a:rPr>
                        <a:t>DAU/MAU</a:t>
                      </a:r>
                      <a:endParaRPr b="1"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sz="700">
                          <a:latin typeface="Lato"/>
                          <a:ea typeface="Lato"/>
                          <a:cs typeface="Lato"/>
                          <a:sym typeface="Lato"/>
                        </a:rPr>
                        <a:t>DAU/WAU</a:t>
                      </a:r>
                      <a:endParaRPr b="1"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r>
              <a:tr h="174675">
                <a:tc>
                  <a:txBody>
                    <a:bodyPr/>
                    <a:lstStyle/>
                    <a:p>
                      <a:pPr indent="0" lvl="0" marL="0" rtl="0" algn="l">
                        <a:lnSpc>
                          <a:spcPct val="115000"/>
                        </a:lnSpc>
                        <a:spcBef>
                          <a:spcPts val="0"/>
                        </a:spcBef>
                        <a:spcAft>
                          <a:spcPts val="0"/>
                        </a:spcAft>
                        <a:buNone/>
                      </a:pPr>
                      <a:r>
                        <a:rPr lang="en" sz="700">
                          <a:latin typeface="Lato"/>
                          <a:ea typeface="Lato"/>
                          <a:cs typeface="Lato"/>
                          <a:sym typeface="Lato"/>
                        </a:rPr>
                        <a:t>Customer 1</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240</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38%</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72%</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4675">
                <a:tc>
                  <a:txBody>
                    <a:bodyPr/>
                    <a:lstStyle/>
                    <a:p>
                      <a:pPr indent="0" lvl="0" marL="0" rtl="0" algn="l">
                        <a:lnSpc>
                          <a:spcPct val="115000"/>
                        </a:lnSpc>
                        <a:spcBef>
                          <a:spcPts val="0"/>
                        </a:spcBef>
                        <a:spcAft>
                          <a:spcPts val="0"/>
                        </a:spcAft>
                        <a:buNone/>
                      </a:pPr>
                      <a:r>
                        <a:rPr lang="en" sz="700">
                          <a:latin typeface="Lato"/>
                          <a:ea typeface="Lato"/>
                          <a:cs typeface="Lato"/>
                          <a:sym typeface="Lato"/>
                        </a:rPr>
                        <a:t>Customer 2</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190</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39%</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67%</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4675">
                <a:tc>
                  <a:txBody>
                    <a:bodyPr/>
                    <a:lstStyle/>
                    <a:p>
                      <a:pPr indent="0" lvl="0" marL="0" rtl="0" algn="l">
                        <a:lnSpc>
                          <a:spcPct val="115000"/>
                        </a:lnSpc>
                        <a:spcBef>
                          <a:spcPts val="0"/>
                        </a:spcBef>
                        <a:spcAft>
                          <a:spcPts val="0"/>
                        </a:spcAft>
                        <a:buNone/>
                      </a:pPr>
                      <a:r>
                        <a:rPr lang="en" sz="700">
                          <a:latin typeface="Lato"/>
                          <a:ea typeface="Lato"/>
                          <a:cs typeface="Lato"/>
                          <a:sym typeface="Lato"/>
                        </a:rPr>
                        <a:t>Customer 3</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180</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36%</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69%</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4675">
                <a:tc>
                  <a:txBody>
                    <a:bodyPr/>
                    <a:lstStyle/>
                    <a:p>
                      <a:pPr indent="0" lvl="0" marL="0" rtl="0" algn="l">
                        <a:lnSpc>
                          <a:spcPct val="115000"/>
                        </a:lnSpc>
                        <a:spcBef>
                          <a:spcPts val="0"/>
                        </a:spcBef>
                        <a:spcAft>
                          <a:spcPts val="0"/>
                        </a:spcAft>
                        <a:buNone/>
                      </a:pPr>
                      <a:r>
                        <a:rPr lang="en" sz="700">
                          <a:latin typeface="Lato"/>
                          <a:ea typeface="Lato"/>
                          <a:cs typeface="Lato"/>
                          <a:sym typeface="Lato"/>
                        </a:rPr>
                        <a:t>Customer 4</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180</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31%</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55%</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4675">
                <a:tc>
                  <a:txBody>
                    <a:bodyPr/>
                    <a:lstStyle/>
                    <a:p>
                      <a:pPr indent="0" lvl="0" marL="0" rtl="0" algn="l">
                        <a:lnSpc>
                          <a:spcPct val="115000"/>
                        </a:lnSpc>
                        <a:spcBef>
                          <a:spcPts val="0"/>
                        </a:spcBef>
                        <a:spcAft>
                          <a:spcPts val="0"/>
                        </a:spcAft>
                        <a:buNone/>
                      </a:pPr>
                      <a:r>
                        <a:rPr lang="en" sz="700">
                          <a:latin typeface="Lato"/>
                          <a:ea typeface="Lato"/>
                          <a:cs typeface="Lato"/>
                          <a:sym typeface="Lato"/>
                        </a:rPr>
                        <a:t>Customer 5</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135</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30%</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63%</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4675">
                <a:tc>
                  <a:txBody>
                    <a:bodyPr/>
                    <a:lstStyle/>
                    <a:p>
                      <a:pPr indent="0" lvl="0" marL="0" rtl="0" algn="l">
                        <a:lnSpc>
                          <a:spcPct val="115000"/>
                        </a:lnSpc>
                        <a:spcBef>
                          <a:spcPts val="0"/>
                        </a:spcBef>
                        <a:spcAft>
                          <a:spcPts val="0"/>
                        </a:spcAft>
                        <a:buNone/>
                      </a:pPr>
                      <a:r>
                        <a:rPr lang="en" sz="700">
                          <a:latin typeface="Lato"/>
                          <a:ea typeface="Lato"/>
                          <a:cs typeface="Lato"/>
                          <a:sym typeface="Lato"/>
                        </a:rPr>
                        <a:t>Customer 6</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130</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27%</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86%</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4675">
                <a:tc>
                  <a:txBody>
                    <a:bodyPr/>
                    <a:lstStyle/>
                    <a:p>
                      <a:pPr indent="0" lvl="0" marL="0" rtl="0" algn="l">
                        <a:lnSpc>
                          <a:spcPct val="115000"/>
                        </a:lnSpc>
                        <a:spcBef>
                          <a:spcPts val="0"/>
                        </a:spcBef>
                        <a:spcAft>
                          <a:spcPts val="0"/>
                        </a:spcAft>
                        <a:buNone/>
                      </a:pPr>
                      <a:r>
                        <a:rPr lang="en" sz="700">
                          <a:latin typeface="Lato"/>
                          <a:ea typeface="Lato"/>
                          <a:cs typeface="Lato"/>
                          <a:sym typeface="Lato"/>
                        </a:rPr>
                        <a:t>Customer 7</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125</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28%</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71%</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4675">
                <a:tc>
                  <a:txBody>
                    <a:bodyPr/>
                    <a:lstStyle/>
                    <a:p>
                      <a:pPr indent="0" lvl="0" marL="0" rtl="0" algn="l">
                        <a:lnSpc>
                          <a:spcPct val="115000"/>
                        </a:lnSpc>
                        <a:spcBef>
                          <a:spcPts val="0"/>
                        </a:spcBef>
                        <a:spcAft>
                          <a:spcPts val="0"/>
                        </a:spcAft>
                        <a:buNone/>
                      </a:pPr>
                      <a:r>
                        <a:rPr lang="en" sz="700">
                          <a:latin typeface="Lato"/>
                          <a:ea typeface="Lato"/>
                          <a:cs typeface="Lato"/>
                          <a:sym typeface="Lato"/>
                        </a:rPr>
                        <a:t>Customer 8</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120</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42%</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60%</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4675">
                <a:tc>
                  <a:txBody>
                    <a:bodyPr/>
                    <a:lstStyle/>
                    <a:p>
                      <a:pPr indent="0" lvl="0" marL="0" rtl="0" algn="l">
                        <a:lnSpc>
                          <a:spcPct val="115000"/>
                        </a:lnSpc>
                        <a:spcBef>
                          <a:spcPts val="0"/>
                        </a:spcBef>
                        <a:spcAft>
                          <a:spcPts val="0"/>
                        </a:spcAft>
                        <a:buNone/>
                      </a:pPr>
                      <a:r>
                        <a:rPr lang="en" sz="700">
                          <a:latin typeface="Lato"/>
                          <a:ea typeface="Lato"/>
                          <a:cs typeface="Lato"/>
                          <a:sym typeface="Lato"/>
                        </a:rPr>
                        <a:t>Customer 9</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100</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20%</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100%</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4675">
                <a:tc>
                  <a:txBody>
                    <a:bodyPr/>
                    <a:lstStyle/>
                    <a:p>
                      <a:pPr indent="0" lvl="0" marL="0" rtl="0" algn="l">
                        <a:lnSpc>
                          <a:spcPct val="115000"/>
                        </a:lnSpc>
                        <a:spcBef>
                          <a:spcPts val="0"/>
                        </a:spcBef>
                        <a:spcAft>
                          <a:spcPts val="0"/>
                        </a:spcAft>
                        <a:buNone/>
                      </a:pPr>
                      <a:r>
                        <a:rPr lang="en" sz="700">
                          <a:latin typeface="Lato"/>
                          <a:ea typeface="Lato"/>
                          <a:cs typeface="Lato"/>
                          <a:sym typeface="Lato"/>
                        </a:rPr>
                        <a:t>Customer 10</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90</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17%</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Lato"/>
                          <a:ea typeface="Lato"/>
                          <a:cs typeface="Lato"/>
                          <a:sym typeface="Lato"/>
                        </a:rPr>
                        <a:t>67%</a:t>
                      </a:r>
                      <a:endParaRPr sz="700">
                        <a:latin typeface="Lato"/>
                        <a:ea typeface="Lato"/>
                        <a:cs typeface="Lato"/>
                        <a:sym typeface="Lato"/>
                      </a:endParaRPr>
                    </a:p>
                  </a:txBody>
                  <a:tcPr marT="19050" marB="19050" marR="54850" marL="548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206" name="Google Shape;206;p25" title="1.png"/>
          <p:cNvPicPr preferRelativeResize="0"/>
          <p:nvPr/>
        </p:nvPicPr>
        <p:blipFill rotWithShape="1">
          <a:blip r:embed="rId5">
            <a:alphaModFix/>
          </a:blip>
          <a:srcRect b="0" l="20045" r="20045" t="0"/>
          <a:stretch/>
        </p:blipFill>
        <p:spPr>
          <a:xfrm>
            <a:off x="4572000" y="660438"/>
            <a:ext cx="3460751" cy="2135224"/>
          </a:xfrm>
          <a:prstGeom prst="rect">
            <a:avLst/>
          </a:prstGeom>
          <a:noFill/>
          <a:ln>
            <a:noFill/>
          </a:ln>
        </p:spPr>
      </p:pic>
      <p:pic>
        <p:nvPicPr>
          <p:cNvPr id="207" name="Google Shape;207;p25" title="DAUWAU Customers.png"/>
          <p:cNvPicPr preferRelativeResize="0"/>
          <p:nvPr/>
        </p:nvPicPr>
        <p:blipFill rotWithShape="1">
          <a:blip r:embed="rId6">
            <a:alphaModFix/>
          </a:blip>
          <a:srcRect b="0" l="20045" r="20045" t="0"/>
          <a:stretch/>
        </p:blipFill>
        <p:spPr>
          <a:xfrm>
            <a:off x="528075" y="691625"/>
            <a:ext cx="3397330" cy="20960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icero Theme_Title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